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6" r:id="rId3"/>
    <p:sldId id="265" r:id="rId4"/>
    <p:sldId id="264" r:id="rId5"/>
    <p:sldId id="276" r:id="rId6"/>
    <p:sldId id="275" r:id="rId7"/>
    <p:sldId id="274" r:id="rId8"/>
    <p:sldId id="273" r:id="rId9"/>
    <p:sldId id="281" r:id="rId10"/>
    <p:sldId id="280" r:id="rId11"/>
    <p:sldId id="279" r:id="rId12"/>
    <p:sldId id="278" r:id="rId13"/>
    <p:sldId id="286" r:id="rId14"/>
    <p:sldId id="285" r:id="rId15"/>
    <p:sldId id="284" r:id="rId16"/>
    <p:sldId id="283" r:id="rId17"/>
    <p:sldId id="289" r:id="rId18"/>
    <p:sldId id="288" r:id="rId19"/>
    <p:sldId id="268" r:id="rId20"/>
    <p:sldId id="262" r:id="rId21"/>
    <p:sldId id="261" r:id="rId22"/>
    <p:sldId id="258" r:id="rId23"/>
    <p:sldId id="290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717" autoAdjust="0"/>
  </p:normalViewPr>
  <p:slideViewPr>
    <p:cSldViewPr>
      <p:cViewPr varScale="1">
        <p:scale>
          <a:sx n="58" d="100"/>
          <a:sy n="58" d="100"/>
        </p:scale>
        <p:origin x="48" y="31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08.12.2022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980728"/>
            <a:ext cx="7772400" cy="1944216"/>
          </a:xfrm>
        </p:spPr>
        <p:txBody>
          <a:bodyPr>
            <a:normAutofit/>
          </a:bodyPr>
          <a:lstStyle/>
          <a:p>
            <a:pPr algn="ctr"/>
            <a:r>
              <a:rPr lang="ru-RU" sz="6000" dirty="0" smtClean="0">
                <a:latin typeface="Trebuchet MS" pitchFamily="34" charset="0"/>
              </a:rPr>
              <a:t>Новые учебники – новые возможности</a:t>
            </a:r>
            <a:endParaRPr lang="ru-RU" sz="6000" dirty="0">
              <a:latin typeface="Trebuchet MS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2924944"/>
            <a:ext cx="7772400" cy="3240360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latin typeface="Trebuchet MS" pitchFamily="34" charset="0"/>
              </a:rPr>
              <a:t>Выставка новых поступлений</a:t>
            </a:r>
          </a:p>
          <a:p>
            <a:pPr algn="ctr"/>
            <a:endParaRPr lang="ru-RU" sz="3600" dirty="0">
              <a:latin typeface="Trebuchet MS" pitchFamily="34" charset="0"/>
            </a:endParaRPr>
          </a:p>
        </p:txBody>
      </p:sp>
      <p:pic>
        <p:nvPicPr>
          <p:cNvPr id="17409" name="Picture 1" descr="d:\Documents and Settings\Пушкарева Юлия\Рабочий стол\Выставки\Новые поступления 2022\1619947954_27-phonoteka_org-p-fon-knizhnie-novinki-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501008"/>
            <a:ext cx="8496944" cy="30243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19872" y="1286762"/>
            <a:ext cx="5194920" cy="4284476"/>
          </a:xfrm>
        </p:spPr>
        <p:txBody>
          <a:bodyPr>
            <a:normAutofit fontScale="90000"/>
          </a:bodyPr>
          <a:lstStyle/>
          <a:p>
            <a:pPr fontAlgn="base"/>
            <a:r>
              <a:rPr lang="ru-RU" sz="16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rebuchet MS" pitchFamily="34" charset="0"/>
              </a:rPr>
              <a:t>Аминов, И.И. Психология общения: учебник / И.И. Аминов. – М.: </a:t>
            </a:r>
            <a:r>
              <a:rPr lang="ru-RU" sz="1600" dirty="0" err="1" smtClean="0">
                <a:solidFill>
                  <a:schemeClr val="tx2">
                    <a:lumMod val="90000"/>
                    <a:lumOff val="10000"/>
                  </a:schemeClr>
                </a:solidFill>
                <a:latin typeface="Trebuchet MS" pitchFamily="34" charset="0"/>
              </a:rPr>
              <a:t>Кнорус</a:t>
            </a:r>
            <a:r>
              <a:rPr lang="ru-RU" sz="16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rebuchet MS" pitchFamily="34" charset="0"/>
              </a:rPr>
              <a:t>, 2022. – 258 с. – (Среднее профессиональное образование). 15 экз.</a:t>
            </a:r>
            <a:r>
              <a:rPr lang="ru-RU" sz="10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rebuchet MS" pitchFamily="34" charset="0"/>
              </a:rPr>
              <a:t/>
            </a:r>
            <a:br>
              <a:rPr lang="ru-RU" sz="10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rebuchet MS" pitchFamily="34" charset="0"/>
              </a:rPr>
            </a:br>
            <a:r>
              <a:rPr lang="ru-RU" sz="10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rebuchet MS" pitchFamily="34" charset="0"/>
              </a:rPr>
              <a:t> </a:t>
            </a:r>
            <a:br>
              <a:rPr lang="ru-RU" sz="10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rebuchet MS" pitchFamily="34" charset="0"/>
              </a:rPr>
            </a:br>
            <a:r>
              <a:rPr lang="ru-RU" sz="1300" dirty="0" smtClean="0"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Trebuchet MS" pitchFamily="34" charset="0"/>
              </a:rPr>
              <a:t> В доступной форме освещаются психологические закономерности общения. Особое внимание уделяется проблеме повышения психологической культуры общения, его психотехническим приемам, позволяющим в рамках коммуникативной деятельности получать гарантированно положительный, личностно значимый результат. Цель издания — восполнение ряда пробелов, появившихся в результате интенсивно меняющихся социально-экономических и политических условий жизни, изменений в структуре и функциях многих профессий, смещения акцентов в сторону практико-ориентированного и интерактивного обучения будущих специалистов системы "человек — </a:t>
            </a:r>
            <a:r>
              <a:rPr lang="ru-RU" sz="1300" dirty="0" err="1" smtClean="0"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Trebuchet MS" pitchFamily="34" charset="0"/>
              </a:rPr>
              <a:t>человек</a:t>
            </a:r>
            <a:r>
              <a:rPr lang="ru-RU" sz="1300" dirty="0" smtClean="0"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Trebuchet MS" pitchFamily="34" charset="0"/>
              </a:rPr>
              <a:t>", их многосторонней психотехнической оснащенности.</a:t>
            </a:r>
            <a:br>
              <a:rPr lang="ru-RU" sz="1300" dirty="0" smtClean="0"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Trebuchet MS" pitchFamily="34" charset="0"/>
              </a:rPr>
            </a:br>
            <a:r>
              <a:rPr lang="ru-RU" sz="1300" dirty="0" smtClean="0"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Trebuchet MS" pitchFamily="34" charset="0"/>
              </a:rPr>
              <a:t>Соответствует ФГОС СПО последнего поколения.</a:t>
            </a:r>
            <a:br>
              <a:rPr lang="ru-RU" sz="1300" dirty="0" smtClean="0"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Trebuchet MS" pitchFamily="34" charset="0"/>
              </a:rPr>
            </a:br>
            <a:r>
              <a:rPr lang="ru-RU" sz="1300" dirty="0" smtClean="0"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Trebuchet MS" pitchFamily="34" charset="0"/>
              </a:rPr>
              <a:t>Для подготовки специалистов среднего звена, а также всех, кто заинтересован в изучении психологических особенностей коммуникативной деятельности.</a:t>
            </a:r>
            <a:r>
              <a:rPr lang="ru-RU" sz="10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rebuchet MS" pitchFamily="34" charset="0"/>
              </a:rPr>
              <a:t/>
            </a:r>
            <a:br>
              <a:rPr lang="ru-RU" sz="10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rebuchet MS" pitchFamily="34" charset="0"/>
              </a:rPr>
            </a:br>
            <a:r>
              <a:rPr lang="ru-RU" sz="10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rebuchet MS" pitchFamily="34" charset="0"/>
              </a:rPr>
              <a:t/>
            </a:r>
            <a:br>
              <a:rPr lang="ru-RU" sz="10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rebuchet MS" pitchFamily="34" charset="0"/>
              </a:rPr>
            </a:br>
            <a:endParaRPr lang="ru-RU" sz="1000" dirty="0" smtClean="0">
              <a:solidFill>
                <a:schemeClr val="tx2">
                  <a:lumMod val="90000"/>
                  <a:lumOff val="10000"/>
                </a:schemeClr>
              </a:solidFill>
              <a:latin typeface="Trebuchet MS" pitchFamily="34" charset="0"/>
            </a:endParaRPr>
          </a:p>
        </p:txBody>
      </p:sp>
      <p:pic>
        <p:nvPicPr>
          <p:cNvPr id="36866" name="Picture 2" descr="Психология общения. (СПО). Учебник.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1328550"/>
            <a:ext cx="2736850" cy="4200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19872" y="1862826"/>
            <a:ext cx="5194920" cy="3132348"/>
          </a:xfrm>
        </p:spPr>
        <p:txBody>
          <a:bodyPr>
            <a:normAutofit/>
          </a:bodyPr>
          <a:lstStyle/>
          <a:p>
            <a:r>
              <a:rPr lang="ru-RU" sz="14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rebuchet MS" pitchFamily="34" charset="0"/>
              </a:rPr>
              <a:t>Рыжиков, С.Н. Психология общения. Практикум + </a:t>
            </a:r>
            <a:r>
              <a:rPr lang="ru-RU" sz="1400" dirty="0" err="1" smtClean="0">
                <a:solidFill>
                  <a:schemeClr val="tx2">
                    <a:lumMod val="90000"/>
                    <a:lumOff val="10000"/>
                  </a:schemeClr>
                </a:solidFill>
                <a:latin typeface="Trebuchet MS" pitchFamily="34" charset="0"/>
              </a:rPr>
              <a:t>еПриложение</a:t>
            </a:r>
            <a:r>
              <a:rPr lang="ru-RU" sz="14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rebuchet MS" pitchFamily="34" charset="0"/>
              </a:rPr>
              <a:t> : учебное пособие / С.Н. Рыжиков, Ю.М. Демидова. — М.: </a:t>
            </a:r>
            <a:r>
              <a:rPr lang="ru-RU" sz="1400" dirty="0" err="1" smtClean="0">
                <a:solidFill>
                  <a:schemeClr val="tx2">
                    <a:lumMod val="90000"/>
                    <a:lumOff val="10000"/>
                  </a:schemeClr>
                </a:solidFill>
                <a:latin typeface="Trebuchet MS" pitchFamily="34" charset="0"/>
              </a:rPr>
              <a:t>КноРус</a:t>
            </a:r>
            <a:r>
              <a:rPr lang="ru-RU" sz="14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rebuchet MS" pitchFamily="34" charset="0"/>
              </a:rPr>
              <a:t>, 2022. — 318 с. —15 экз.</a:t>
            </a:r>
            <a:r>
              <a:rPr lang="ru-RU" sz="12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rebuchet MS" pitchFamily="34" charset="0"/>
              </a:rPr>
              <a:t/>
            </a:r>
            <a:br>
              <a:rPr lang="ru-RU" sz="12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rebuchet MS" pitchFamily="34" charset="0"/>
              </a:rPr>
            </a:br>
            <a:r>
              <a:rPr lang="ru-RU" sz="12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rebuchet MS" pitchFamily="34" charset="0"/>
              </a:rPr>
              <a:t> </a:t>
            </a:r>
            <a:br>
              <a:rPr lang="ru-RU" sz="12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rebuchet MS" pitchFamily="34" charset="0"/>
              </a:rPr>
            </a:br>
            <a:r>
              <a:rPr lang="ru-RU" sz="1200" dirty="0" smtClean="0"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Trebuchet MS" pitchFamily="34" charset="0"/>
              </a:rPr>
              <a:t> Отражен современный уровень знаний в области социальной психологии общения. Раскрыты особенности методологических основ социальной психологии, закономерности внутренней психической деятельности личности. Показана специфика изучения социализации и развития личности, раскрыты особенности психологии общения и психологии социальных сообществ.</a:t>
            </a:r>
            <a:br>
              <a:rPr lang="ru-RU" sz="1200" dirty="0" smtClean="0"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Trebuchet MS" pitchFamily="34" charset="0"/>
              </a:rPr>
            </a:br>
            <a:r>
              <a:rPr lang="ru-RU" sz="1200" dirty="0" smtClean="0"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Trebuchet MS" pitchFamily="34" charset="0"/>
              </a:rPr>
              <a:t>Соответствует ФГОС СПО последнего поколения.</a:t>
            </a:r>
            <a:br>
              <a:rPr lang="ru-RU" sz="1200" dirty="0" smtClean="0"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Trebuchet MS" pitchFamily="34" charset="0"/>
              </a:rPr>
            </a:br>
            <a:r>
              <a:rPr lang="ru-RU" sz="1200" dirty="0" smtClean="0"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Trebuchet MS" pitchFamily="34" charset="0"/>
              </a:rPr>
              <a:t>Для студентов среднего профессионального образования, обучающихся по всем специальностям и профессиям. </a:t>
            </a:r>
            <a:r>
              <a:rPr lang="ru-RU" sz="10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rebuchet MS" pitchFamily="34" charset="0"/>
              </a:rPr>
              <a:t/>
            </a:r>
            <a:br>
              <a:rPr lang="ru-RU" sz="10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rebuchet MS" pitchFamily="34" charset="0"/>
              </a:rPr>
            </a:br>
            <a:endParaRPr lang="ru-RU" sz="1000" dirty="0" smtClean="0">
              <a:solidFill>
                <a:schemeClr val="tx2">
                  <a:lumMod val="90000"/>
                  <a:lumOff val="10000"/>
                </a:schemeClr>
              </a:solidFill>
              <a:latin typeface="Trebuchet MS" pitchFamily="34" charset="0"/>
            </a:endParaRPr>
          </a:p>
        </p:txBody>
      </p:sp>
      <p:pic>
        <p:nvPicPr>
          <p:cNvPr id="37890" name="Picture 2" descr="Психология общения. Практикум + еПриложение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1326187"/>
            <a:ext cx="2736850" cy="42056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19872" y="2150858"/>
            <a:ext cx="5194920" cy="2556284"/>
          </a:xfrm>
        </p:spPr>
        <p:txBody>
          <a:bodyPr>
            <a:normAutofit/>
          </a:bodyPr>
          <a:lstStyle/>
          <a:p>
            <a:r>
              <a:rPr lang="ru-RU" sz="1400" dirty="0" err="1" smtClean="0">
                <a:solidFill>
                  <a:schemeClr val="tx2">
                    <a:lumMod val="90000"/>
                    <a:lumOff val="10000"/>
                  </a:schemeClr>
                </a:solidFill>
                <a:latin typeface="Trebuchet MS" pitchFamily="34" charset="0"/>
              </a:rPr>
              <a:t>Пазухина</a:t>
            </a:r>
            <a:r>
              <a:rPr lang="ru-RU" sz="14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rebuchet MS" pitchFamily="34" charset="0"/>
              </a:rPr>
              <a:t>, С.В. Классное руководство + </a:t>
            </a:r>
            <a:r>
              <a:rPr lang="ru-RU" sz="1400" dirty="0" err="1" smtClean="0">
                <a:solidFill>
                  <a:schemeClr val="tx2">
                    <a:lumMod val="90000"/>
                    <a:lumOff val="10000"/>
                  </a:schemeClr>
                </a:solidFill>
                <a:latin typeface="Trebuchet MS" pitchFamily="34" charset="0"/>
              </a:rPr>
              <a:t>еПриложение</a:t>
            </a:r>
            <a:r>
              <a:rPr lang="ru-RU" sz="14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rebuchet MS" pitchFamily="34" charset="0"/>
              </a:rPr>
              <a:t>: учебник / </a:t>
            </a:r>
            <a:r>
              <a:rPr lang="ru-RU" sz="1400" dirty="0" err="1" smtClean="0">
                <a:solidFill>
                  <a:schemeClr val="tx2">
                    <a:lumMod val="90000"/>
                    <a:lumOff val="10000"/>
                  </a:schemeClr>
                </a:solidFill>
                <a:latin typeface="Trebuchet MS" pitchFamily="34" charset="0"/>
              </a:rPr>
              <a:t>Пазухина</a:t>
            </a:r>
            <a:r>
              <a:rPr lang="ru-RU" sz="14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rebuchet MS" pitchFamily="34" charset="0"/>
              </a:rPr>
              <a:t> С.В., Куликова Т.И.  — М.: </a:t>
            </a:r>
            <a:r>
              <a:rPr lang="ru-RU" sz="1400" dirty="0" err="1" smtClean="0">
                <a:solidFill>
                  <a:schemeClr val="tx2">
                    <a:lumMod val="90000"/>
                    <a:lumOff val="10000"/>
                  </a:schemeClr>
                </a:solidFill>
                <a:latin typeface="Trebuchet MS" pitchFamily="34" charset="0"/>
              </a:rPr>
              <a:t>КноРус</a:t>
            </a:r>
            <a:r>
              <a:rPr lang="ru-RU" sz="14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rebuchet MS" pitchFamily="34" charset="0"/>
              </a:rPr>
              <a:t>, 2021. — 187 с. 3 экз.</a:t>
            </a:r>
            <a:r>
              <a:rPr lang="ru-RU" sz="10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rebuchet MS" pitchFamily="34" charset="0"/>
              </a:rPr>
              <a:t/>
            </a:r>
            <a:br>
              <a:rPr lang="ru-RU" sz="10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rebuchet MS" pitchFamily="34" charset="0"/>
              </a:rPr>
            </a:br>
            <a:r>
              <a:rPr lang="ru-RU" sz="10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rebuchet MS" pitchFamily="34" charset="0"/>
              </a:rPr>
              <a:t> </a:t>
            </a:r>
            <a:br>
              <a:rPr lang="ru-RU" sz="10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rebuchet MS" pitchFamily="34" charset="0"/>
              </a:rPr>
            </a:br>
            <a:r>
              <a:rPr lang="ru-RU" sz="1200" dirty="0" smtClean="0"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Trebuchet MS" pitchFamily="34" charset="0"/>
              </a:rPr>
              <a:t> Предназначен для подготовки профессиональных кадров по педагогическим специальностям. Состоит из семи разделов. Каждый раздел содержит контрольные вопросы и задания.</a:t>
            </a:r>
            <a:br>
              <a:rPr lang="ru-RU" sz="1200" dirty="0" smtClean="0"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Trebuchet MS" pitchFamily="34" charset="0"/>
              </a:rPr>
            </a:br>
            <a:r>
              <a:rPr lang="ru-RU" sz="1200" dirty="0" smtClean="0"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Trebuchet MS" pitchFamily="34" charset="0"/>
              </a:rPr>
              <a:t>Соответствует ФГОС СПО последнего поколения.</a:t>
            </a:r>
            <a:br>
              <a:rPr lang="ru-RU" sz="1200" dirty="0" smtClean="0"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Trebuchet MS" pitchFamily="34" charset="0"/>
              </a:rPr>
            </a:br>
            <a:r>
              <a:rPr lang="ru-RU" sz="1200" dirty="0" smtClean="0"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Trebuchet MS" pitchFamily="34" charset="0"/>
              </a:rPr>
              <a:t>Для студентов среднего профессионального образования, обучающихся по специальности «Образование и педагогические науки». </a:t>
            </a:r>
            <a:r>
              <a:rPr lang="ru-RU" sz="10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rebuchet MS" pitchFamily="34" charset="0"/>
              </a:rPr>
              <a:t/>
            </a:r>
            <a:br>
              <a:rPr lang="ru-RU" sz="10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rebuchet MS" pitchFamily="34" charset="0"/>
              </a:rPr>
            </a:br>
            <a:endParaRPr lang="ru-RU" sz="1000" dirty="0" smtClean="0">
              <a:solidFill>
                <a:schemeClr val="tx2">
                  <a:lumMod val="90000"/>
                  <a:lumOff val="10000"/>
                </a:schemeClr>
              </a:solidFill>
              <a:latin typeface="Trebuchet MS" pitchFamily="34" charset="0"/>
            </a:endParaRPr>
          </a:p>
        </p:txBody>
      </p:sp>
      <p:pic>
        <p:nvPicPr>
          <p:cNvPr id="38914" name="Picture 2" descr="Классное руководство + еПриложение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1326187"/>
            <a:ext cx="2736850" cy="42056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91880" y="1484784"/>
            <a:ext cx="5194920" cy="3888432"/>
          </a:xfrm>
        </p:spPr>
        <p:txBody>
          <a:bodyPr>
            <a:normAutofit/>
          </a:bodyPr>
          <a:lstStyle/>
          <a:p>
            <a:r>
              <a:rPr lang="ru-RU" sz="14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rebuchet MS" pitchFamily="34" charset="0"/>
              </a:rPr>
              <a:t>Алексеев, А.П. Правила </a:t>
            </a:r>
            <a:r>
              <a:rPr lang="ru-RU" sz="1400" dirty="0" err="1" smtClean="0">
                <a:solidFill>
                  <a:schemeClr val="tx2">
                    <a:lumMod val="90000"/>
                    <a:lumOff val="10000"/>
                  </a:schemeClr>
                </a:solidFill>
                <a:latin typeface="Trebuchet MS" pitchFamily="34" charset="0"/>
              </a:rPr>
              <a:t>доржного</a:t>
            </a:r>
            <a:r>
              <a:rPr lang="ru-RU" sz="14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rebuchet MS" pitchFamily="34" charset="0"/>
              </a:rPr>
              <a:t> движения 2022 с иллюстрациями / А.П. Алексеев. – М.: </a:t>
            </a:r>
            <a:r>
              <a:rPr lang="ru-RU" sz="1400" dirty="0" err="1" smtClean="0">
                <a:solidFill>
                  <a:schemeClr val="tx2">
                    <a:lumMod val="90000"/>
                    <a:lumOff val="10000"/>
                  </a:schemeClr>
                </a:solidFill>
                <a:latin typeface="Trebuchet MS" pitchFamily="34" charset="0"/>
              </a:rPr>
              <a:t>Эксмо</a:t>
            </a:r>
            <a:r>
              <a:rPr lang="ru-RU" sz="14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rebuchet MS" pitchFamily="34" charset="0"/>
              </a:rPr>
              <a:t>, 2022 – 176 с. – (Автошкола). 5 экз. </a:t>
            </a:r>
            <a:r>
              <a:rPr lang="ru-RU" sz="10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rebuchet MS" pitchFamily="34" charset="0"/>
              </a:rPr>
              <a:t/>
            </a:r>
            <a:br>
              <a:rPr lang="ru-RU" sz="10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rebuchet MS" pitchFamily="34" charset="0"/>
              </a:rPr>
            </a:br>
            <a:r>
              <a:rPr lang="ru-RU" sz="10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rebuchet MS" pitchFamily="34" charset="0"/>
              </a:rPr>
              <a:t> </a:t>
            </a:r>
            <a:br>
              <a:rPr lang="ru-RU" sz="10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rebuchet MS" pitchFamily="34" charset="0"/>
              </a:rPr>
            </a:br>
            <a:r>
              <a:rPr lang="ru-RU" sz="12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rebuchet MS" pitchFamily="34" charset="0"/>
              </a:rPr>
              <a:t> </a:t>
            </a:r>
            <a:r>
              <a:rPr lang="ru-RU" sz="1200" dirty="0" smtClean="0"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Trebuchet MS" pitchFamily="34" charset="0"/>
              </a:rPr>
              <a:t>Правила дорожного движения Российской Федерации с самыми последними изменениями на 2022 год. Большинство пунктов Правил снабжено наглядными и понятными иллюстрациями, что помогает существенно облегчить и ускорить процесс усвоения материала.</a:t>
            </a:r>
            <a:br>
              <a:rPr lang="ru-RU" sz="1200" dirty="0" smtClean="0"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Trebuchet MS" pitchFamily="34" charset="0"/>
              </a:rPr>
            </a:br>
            <a:r>
              <a:rPr lang="ru-RU" sz="1200" dirty="0" smtClean="0"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Trebuchet MS" pitchFamily="34" charset="0"/>
              </a:rPr>
              <a:t>Учтены изменения, вступившие в силу в 2021 г., а также те, которые вступают в силу в 2022 г. Приведена информация, предусмотренная новыми стандартами (ГОСТ Р 52289-2019, ГОСТ Р 51256-2018), касающимися дорожных знаков и разметки.</a:t>
            </a:r>
            <a:br>
              <a:rPr lang="ru-RU" sz="1200" dirty="0" smtClean="0"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Trebuchet MS" pitchFamily="34" charset="0"/>
              </a:rPr>
            </a:br>
            <a:r>
              <a:rPr lang="ru-RU" sz="1200" dirty="0" smtClean="0"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Trebuchet MS" pitchFamily="34" charset="0"/>
              </a:rPr>
              <a:t>Кроме того, пособие содержит информацию о видах и правилах применения дополнительных дорожных знаков, которые предусмотрены </a:t>
            </a:r>
            <a:r>
              <a:rPr lang="ru-RU" sz="1200" dirty="0" err="1" smtClean="0"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Trebuchet MS" pitchFamily="34" charset="0"/>
              </a:rPr>
              <a:t>ГОСТом</a:t>
            </a:r>
            <a:r>
              <a:rPr lang="ru-RU" sz="1200" dirty="0" smtClean="0"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Trebuchet MS" pitchFamily="34" charset="0"/>
              </a:rPr>
              <a:t> Р 58398-2019, а также удобную таблицу штрафов и прочих административных взысканий, предусмотренных за нарушение Правил дорожного движения. </a:t>
            </a:r>
            <a:br>
              <a:rPr lang="ru-RU" sz="1200" dirty="0" smtClean="0"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Trebuchet MS" pitchFamily="34" charset="0"/>
              </a:rPr>
            </a:br>
            <a:endParaRPr lang="ru-RU" sz="1200" dirty="0" smtClean="0">
              <a:solidFill>
                <a:schemeClr val="tx2">
                  <a:lumMod val="90000"/>
                  <a:lumOff val="10000"/>
                </a:schemeClr>
              </a:solidFill>
              <a:effectLst/>
              <a:latin typeface="Trebuchet MS" pitchFamily="34" charset="0"/>
            </a:endParaRPr>
          </a:p>
        </p:txBody>
      </p:sp>
      <p:pic>
        <p:nvPicPr>
          <p:cNvPr id="41986" name="Picture 2" descr="Правила дорожного движения 2022 с иллюстрациями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1395248"/>
            <a:ext cx="2736850" cy="40675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19872" y="2186862"/>
            <a:ext cx="5194920" cy="2484276"/>
          </a:xfrm>
        </p:spPr>
        <p:txBody>
          <a:bodyPr>
            <a:normAutofit/>
          </a:bodyPr>
          <a:lstStyle/>
          <a:p>
            <a:r>
              <a:rPr lang="ru-RU" sz="14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rebuchet MS" pitchFamily="34" charset="0"/>
              </a:rPr>
              <a:t>Хрусталева, З.А., Источники питания радиоаппаратуры : учебник / З.А. Хрусталева, С.В. Парфенов. — Москва : </a:t>
            </a:r>
            <a:r>
              <a:rPr lang="ru-RU" sz="1400" dirty="0" err="1" smtClean="0">
                <a:solidFill>
                  <a:schemeClr val="tx2">
                    <a:lumMod val="90000"/>
                    <a:lumOff val="10000"/>
                  </a:schemeClr>
                </a:solidFill>
                <a:latin typeface="Trebuchet MS" pitchFamily="34" charset="0"/>
              </a:rPr>
              <a:t>КноРус</a:t>
            </a:r>
            <a:r>
              <a:rPr lang="ru-RU" sz="14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rebuchet MS" pitchFamily="34" charset="0"/>
              </a:rPr>
              <a:t>, 2022. — 240 с. 1 экз.</a:t>
            </a:r>
            <a:r>
              <a:rPr lang="ru-RU" sz="10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rebuchet MS" pitchFamily="34" charset="0"/>
              </a:rPr>
              <a:t/>
            </a:r>
            <a:br>
              <a:rPr lang="ru-RU" sz="10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rebuchet MS" pitchFamily="34" charset="0"/>
              </a:rPr>
            </a:br>
            <a:r>
              <a:rPr lang="ru-RU" sz="10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rebuchet MS" pitchFamily="34" charset="0"/>
              </a:rPr>
              <a:t> </a:t>
            </a:r>
            <a:br>
              <a:rPr lang="ru-RU" sz="10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rebuchet MS" pitchFamily="34" charset="0"/>
              </a:rPr>
            </a:br>
            <a:r>
              <a:rPr lang="ru-RU" sz="1200" b="0" dirty="0" smtClean="0"/>
              <a:t> </a:t>
            </a:r>
            <a:r>
              <a:rPr lang="ru-RU" sz="1200" dirty="0" smtClean="0"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Trebuchet MS" pitchFamily="34" charset="0"/>
              </a:rPr>
              <a:t>Рассмотрены первичные, вторичные линейные и импульсные источники питания, а также источники бесперебойного питания. Приведены схемы источников питания реальных электронных устройств. Отражены актуальные достижения науки и техники.</a:t>
            </a:r>
            <a:br>
              <a:rPr lang="ru-RU" sz="1200" dirty="0" smtClean="0"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Trebuchet MS" pitchFamily="34" charset="0"/>
              </a:rPr>
            </a:br>
            <a:r>
              <a:rPr lang="ru-RU" sz="1200" dirty="0" smtClean="0"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Trebuchet MS" pitchFamily="34" charset="0"/>
              </a:rPr>
              <a:t>Соответствует ФГОС СПО последнего поколения.</a:t>
            </a:r>
            <a:br>
              <a:rPr lang="ru-RU" sz="1200" dirty="0" smtClean="0"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Trebuchet MS" pitchFamily="34" charset="0"/>
              </a:rPr>
            </a:br>
            <a:r>
              <a:rPr lang="ru-RU" sz="1200" dirty="0" smtClean="0"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Trebuchet MS" pitchFamily="34" charset="0"/>
              </a:rPr>
              <a:t>Для студентов средних профессиональных учебных заведений. </a:t>
            </a:r>
            <a:br>
              <a:rPr lang="ru-RU" sz="1200" dirty="0" smtClean="0"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Trebuchet MS" pitchFamily="34" charset="0"/>
              </a:rPr>
            </a:br>
            <a:endParaRPr lang="ru-RU" sz="1200" dirty="0" err="1" smtClean="0">
              <a:solidFill>
                <a:schemeClr val="tx2">
                  <a:lumMod val="90000"/>
                  <a:lumOff val="10000"/>
                </a:schemeClr>
              </a:solidFill>
              <a:effectLst/>
              <a:latin typeface="Trebuchet MS" pitchFamily="34" charset="0"/>
            </a:endParaRPr>
          </a:p>
        </p:txBody>
      </p:sp>
      <p:pic>
        <p:nvPicPr>
          <p:cNvPr id="43010" name="Picture 2" descr="Источники питания радиоаппаратуры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376363"/>
            <a:ext cx="2736850" cy="41052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19872" y="1799819"/>
            <a:ext cx="5194920" cy="3258362"/>
          </a:xfrm>
        </p:spPr>
        <p:txBody>
          <a:bodyPr>
            <a:normAutofit fontScale="90000"/>
          </a:bodyPr>
          <a:lstStyle/>
          <a:p>
            <a:r>
              <a:rPr lang="ru-RU" sz="16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rebuchet MS" pitchFamily="34" charset="0"/>
              </a:rPr>
              <a:t>Устройство автомобилей: электрооборудование : учебник / А.Ю. Измайлов, А.С. </a:t>
            </a:r>
            <a:r>
              <a:rPr lang="ru-RU" sz="1600" dirty="0" err="1" smtClean="0">
                <a:solidFill>
                  <a:schemeClr val="tx2">
                    <a:lumMod val="90000"/>
                    <a:lumOff val="10000"/>
                  </a:schemeClr>
                </a:solidFill>
                <a:latin typeface="Trebuchet MS" pitchFamily="34" charset="0"/>
              </a:rPr>
              <a:t>Амиров</a:t>
            </a:r>
            <a:r>
              <a:rPr lang="ru-RU" sz="16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rebuchet MS" pitchFamily="34" charset="0"/>
              </a:rPr>
              <a:t>, И.А. </a:t>
            </a:r>
            <a:r>
              <a:rPr lang="ru-RU" sz="1600" dirty="0" err="1" smtClean="0">
                <a:solidFill>
                  <a:schemeClr val="tx2">
                    <a:lumMod val="90000"/>
                    <a:lumOff val="10000"/>
                  </a:schemeClr>
                </a:solidFill>
                <a:latin typeface="Trebuchet MS" pitchFamily="34" charset="0"/>
              </a:rPr>
              <a:t>Пехальский</a:t>
            </a:r>
            <a:r>
              <a:rPr lang="ru-RU" sz="16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rebuchet MS" pitchFamily="34" charset="0"/>
              </a:rPr>
              <a:t> [и др.] ; под ред. А.П. </a:t>
            </a:r>
            <a:r>
              <a:rPr lang="ru-RU" sz="1600" dirty="0" err="1" smtClean="0">
                <a:solidFill>
                  <a:schemeClr val="tx2">
                    <a:lumMod val="90000"/>
                    <a:lumOff val="10000"/>
                  </a:schemeClr>
                </a:solidFill>
                <a:latin typeface="Trebuchet MS" pitchFamily="34" charset="0"/>
              </a:rPr>
              <a:t>Пехальского</a:t>
            </a:r>
            <a:r>
              <a:rPr lang="ru-RU" sz="16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rebuchet MS" pitchFamily="34" charset="0"/>
              </a:rPr>
              <a:t>. — М.: </a:t>
            </a:r>
            <a:r>
              <a:rPr lang="ru-RU" sz="1600" dirty="0" err="1" smtClean="0">
                <a:solidFill>
                  <a:schemeClr val="tx2">
                    <a:lumMod val="90000"/>
                    <a:lumOff val="10000"/>
                  </a:schemeClr>
                </a:solidFill>
                <a:latin typeface="Trebuchet MS" pitchFamily="34" charset="0"/>
              </a:rPr>
              <a:t>КноРус</a:t>
            </a:r>
            <a:r>
              <a:rPr lang="ru-RU" sz="16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rebuchet MS" pitchFamily="34" charset="0"/>
              </a:rPr>
              <a:t>, 2022. — 293 с. 2 экз.</a:t>
            </a:r>
            <a:br>
              <a:rPr lang="ru-RU" sz="16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rebuchet MS" pitchFamily="34" charset="0"/>
              </a:rPr>
            </a:br>
            <a:r>
              <a:rPr lang="ru-RU" sz="16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rebuchet MS" pitchFamily="34" charset="0"/>
              </a:rPr>
              <a:t> </a:t>
            </a:r>
            <a:r>
              <a:rPr lang="ru-RU" sz="10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rebuchet MS" pitchFamily="34" charset="0"/>
              </a:rPr>
              <a:t/>
            </a:r>
            <a:br>
              <a:rPr lang="ru-RU" sz="10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rebuchet MS" pitchFamily="34" charset="0"/>
              </a:rPr>
            </a:br>
            <a:r>
              <a:rPr lang="ru-RU" sz="1300" dirty="0" smtClean="0"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Trebuchet MS" pitchFamily="34" charset="0"/>
              </a:rPr>
              <a:t> Изложены материалы по устройству, работе и эксплуатации приборов электрооборудования отечественных автомобилей, а также автомобилей иностранных моделей, выпускаемых на заводах России.</a:t>
            </a:r>
            <a:br>
              <a:rPr lang="ru-RU" sz="1300" dirty="0" smtClean="0"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Trebuchet MS" pitchFamily="34" charset="0"/>
              </a:rPr>
            </a:br>
            <a:r>
              <a:rPr lang="ru-RU" sz="1300" dirty="0" smtClean="0"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Trebuchet MS" pitchFamily="34" charset="0"/>
              </a:rPr>
              <a:t>Данный учебник вместе с практикумом составляют единый комплект.</a:t>
            </a:r>
            <a:br>
              <a:rPr lang="ru-RU" sz="1300" dirty="0" smtClean="0"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Trebuchet MS" pitchFamily="34" charset="0"/>
              </a:rPr>
            </a:br>
            <a:r>
              <a:rPr lang="ru-RU" sz="1300" dirty="0" smtClean="0"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Trebuchet MS" pitchFamily="34" charset="0"/>
              </a:rPr>
              <a:t>Соответствует ФГОС СПО последнего поколения.</a:t>
            </a:r>
            <a:br>
              <a:rPr lang="ru-RU" sz="1300" dirty="0" smtClean="0"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Trebuchet MS" pitchFamily="34" charset="0"/>
              </a:rPr>
            </a:br>
            <a:r>
              <a:rPr lang="ru-RU" sz="1300" dirty="0" smtClean="0"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Trebuchet MS" pitchFamily="34" charset="0"/>
              </a:rPr>
              <a:t>Для студентов среднего профессионального образования, обучающихся по специальности «Техническое обслуживание и ремонт автомобильного транспорта». </a:t>
            </a:r>
            <a:r>
              <a:rPr lang="ru-RU" sz="1400" dirty="0" smtClean="0"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Trebuchet MS" pitchFamily="34" charset="0"/>
              </a:rPr>
              <a:t/>
            </a:r>
            <a:br>
              <a:rPr lang="ru-RU" sz="1400" dirty="0" smtClean="0"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Trebuchet MS" pitchFamily="34" charset="0"/>
              </a:rPr>
            </a:br>
            <a:endParaRPr lang="ru-RU" sz="1400" dirty="0" err="1" smtClean="0">
              <a:solidFill>
                <a:schemeClr val="tx2">
                  <a:lumMod val="90000"/>
                  <a:lumOff val="10000"/>
                </a:schemeClr>
              </a:solidFill>
              <a:effectLst/>
              <a:latin typeface="Trebuchet MS" pitchFamily="34" charset="0"/>
            </a:endParaRPr>
          </a:p>
        </p:txBody>
      </p:sp>
      <p:pic>
        <p:nvPicPr>
          <p:cNvPr id="44034" name="Picture 2" descr="Устройство автомобилей: электрооборудование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1326187"/>
            <a:ext cx="2736850" cy="42056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19872" y="1538790"/>
            <a:ext cx="5194920" cy="3780420"/>
          </a:xfrm>
        </p:spPr>
        <p:txBody>
          <a:bodyPr>
            <a:normAutofit fontScale="90000"/>
          </a:bodyPr>
          <a:lstStyle/>
          <a:p>
            <a:r>
              <a:rPr lang="ru-RU" sz="16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rebuchet MS" pitchFamily="34" charset="0"/>
              </a:rPr>
              <a:t>Устройство автомобилей: электрооборудование. Практикум: учебное пособие / И.А. </a:t>
            </a:r>
            <a:r>
              <a:rPr lang="ru-RU" sz="1600" dirty="0" err="1" smtClean="0">
                <a:solidFill>
                  <a:schemeClr val="tx2">
                    <a:lumMod val="90000"/>
                    <a:lumOff val="10000"/>
                  </a:schemeClr>
                </a:solidFill>
                <a:latin typeface="Trebuchet MS" pitchFamily="34" charset="0"/>
              </a:rPr>
              <a:t>Пехальский</a:t>
            </a:r>
            <a:r>
              <a:rPr lang="ru-RU" sz="16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rebuchet MS" pitchFamily="34" charset="0"/>
              </a:rPr>
              <a:t>, А.Ю. Измайлов, А.С. </a:t>
            </a:r>
            <a:r>
              <a:rPr lang="ru-RU" sz="1600" dirty="0" err="1" smtClean="0">
                <a:solidFill>
                  <a:schemeClr val="tx2">
                    <a:lumMod val="90000"/>
                    <a:lumOff val="10000"/>
                  </a:schemeClr>
                </a:solidFill>
                <a:latin typeface="Trebuchet MS" pitchFamily="34" charset="0"/>
              </a:rPr>
              <a:t>Амиров</a:t>
            </a:r>
            <a:r>
              <a:rPr lang="ru-RU" sz="16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rebuchet MS" pitchFamily="34" charset="0"/>
              </a:rPr>
              <a:t> [и др.]; под ред. А.П. </a:t>
            </a:r>
            <a:r>
              <a:rPr lang="ru-RU" sz="1600" dirty="0" err="1" smtClean="0">
                <a:solidFill>
                  <a:schemeClr val="tx2">
                    <a:lumMod val="90000"/>
                    <a:lumOff val="10000"/>
                  </a:schemeClr>
                </a:solidFill>
                <a:latin typeface="Trebuchet MS" pitchFamily="34" charset="0"/>
              </a:rPr>
              <a:t>Пехальского</a:t>
            </a:r>
            <a:r>
              <a:rPr lang="ru-RU" sz="16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rebuchet MS" pitchFamily="34" charset="0"/>
              </a:rPr>
              <a:t>. — М.: </a:t>
            </a:r>
            <a:r>
              <a:rPr lang="ru-RU" sz="1600" dirty="0" err="1" smtClean="0">
                <a:solidFill>
                  <a:schemeClr val="tx2">
                    <a:lumMod val="90000"/>
                    <a:lumOff val="10000"/>
                  </a:schemeClr>
                </a:solidFill>
                <a:latin typeface="Trebuchet MS" pitchFamily="34" charset="0"/>
              </a:rPr>
              <a:t>КноРус</a:t>
            </a:r>
            <a:r>
              <a:rPr lang="ru-RU" sz="16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rebuchet MS" pitchFamily="34" charset="0"/>
              </a:rPr>
              <a:t>, 2022. — 207 с. 2 экз.</a:t>
            </a:r>
            <a:r>
              <a:rPr lang="ru-RU" sz="10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rebuchet MS" pitchFamily="34" charset="0"/>
              </a:rPr>
              <a:t/>
            </a:r>
            <a:br>
              <a:rPr lang="ru-RU" sz="10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rebuchet MS" pitchFamily="34" charset="0"/>
              </a:rPr>
            </a:br>
            <a:r>
              <a:rPr lang="ru-RU" sz="10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rebuchet MS" pitchFamily="34" charset="0"/>
              </a:rPr>
              <a:t> </a:t>
            </a:r>
            <a:br>
              <a:rPr lang="ru-RU" sz="10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rebuchet MS" pitchFamily="34" charset="0"/>
              </a:rPr>
            </a:br>
            <a:r>
              <a:rPr lang="ru-RU" sz="1300" dirty="0" smtClean="0"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Trebuchet MS" pitchFamily="34" charset="0"/>
              </a:rPr>
              <a:t> Описана последовательность разборочно-сборочных работ по электрооборудованию автомобилей, изложены вопросы организации и порядок проведения лабораторных работ, предусмотренных программой предмета «Электрооборудование автомобилей». Даны рекомендации для проведения контрольно-регулировочных работ по отдельным механизмам и приборам электрооборудования автомобилей, указаны контрольные параметры приборов. Даны рекомендации по работе с инструментами и приборами.</a:t>
            </a:r>
            <a:br>
              <a:rPr lang="ru-RU" sz="1300" dirty="0" smtClean="0"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Trebuchet MS" pitchFamily="34" charset="0"/>
              </a:rPr>
            </a:br>
            <a:r>
              <a:rPr lang="ru-RU" sz="1300" dirty="0" smtClean="0"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Trebuchet MS" pitchFamily="34" charset="0"/>
              </a:rPr>
              <a:t>Данный практикум вместе с учебником составляют единый комплект.</a:t>
            </a:r>
            <a:br>
              <a:rPr lang="ru-RU" sz="1300" dirty="0" smtClean="0"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Trebuchet MS" pitchFamily="34" charset="0"/>
              </a:rPr>
            </a:br>
            <a:r>
              <a:rPr lang="ru-RU" sz="1300" dirty="0" smtClean="0"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Trebuchet MS" pitchFamily="34" charset="0"/>
              </a:rPr>
              <a:t>Соответствует ФГОС СПО последнего поколения.</a:t>
            </a:r>
            <a:br>
              <a:rPr lang="ru-RU" sz="1300" dirty="0" smtClean="0"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Trebuchet MS" pitchFamily="34" charset="0"/>
              </a:rPr>
            </a:br>
            <a:r>
              <a:rPr lang="ru-RU" sz="1300" dirty="0" smtClean="0"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Trebuchet MS" pitchFamily="34" charset="0"/>
              </a:rPr>
              <a:t>Для студентов среднего профессионального образования, обучающихся по специальности «Техническое обслуживание и ремонт автомобильного транспорта».</a:t>
            </a:r>
          </a:p>
        </p:txBody>
      </p:sp>
      <p:pic>
        <p:nvPicPr>
          <p:cNvPr id="45058" name="Picture 2" descr="Устройство автомобилей: электрооборудование. Практикум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1326187"/>
            <a:ext cx="2736850" cy="42056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19872" y="2186862"/>
            <a:ext cx="5194920" cy="2484276"/>
          </a:xfrm>
        </p:spPr>
        <p:txBody>
          <a:bodyPr>
            <a:normAutofit fontScale="90000"/>
          </a:bodyPr>
          <a:lstStyle/>
          <a:p>
            <a:r>
              <a:rPr lang="ru-RU" sz="16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rebuchet MS" pitchFamily="34" charset="0"/>
              </a:rPr>
              <a:t>Аполлонский, С.М., Электрические машины и аппараты: учебное пособие / С.М. Аполлонский. — М.: </a:t>
            </a:r>
            <a:r>
              <a:rPr lang="ru-RU" sz="1600" dirty="0" err="1" smtClean="0">
                <a:solidFill>
                  <a:schemeClr val="tx2">
                    <a:lumMod val="90000"/>
                    <a:lumOff val="10000"/>
                  </a:schemeClr>
                </a:solidFill>
                <a:latin typeface="Trebuchet MS" pitchFamily="34" charset="0"/>
              </a:rPr>
              <a:t>КноРус</a:t>
            </a:r>
            <a:r>
              <a:rPr lang="ru-RU" sz="16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rebuchet MS" pitchFamily="34" charset="0"/>
              </a:rPr>
              <a:t>, 2022. — 387 с. 1 экз.</a:t>
            </a:r>
            <a:r>
              <a:rPr lang="ru-RU" sz="10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rebuchet MS" pitchFamily="34" charset="0"/>
              </a:rPr>
              <a:t/>
            </a:r>
            <a:br>
              <a:rPr lang="ru-RU" sz="10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rebuchet MS" pitchFamily="34" charset="0"/>
              </a:rPr>
            </a:br>
            <a:r>
              <a:rPr lang="ru-RU" sz="10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rebuchet MS" pitchFamily="34" charset="0"/>
              </a:rPr>
              <a:t> </a:t>
            </a:r>
            <a:br>
              <a:rPr lang="ru-RU" sz="10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rebuchet MS" pitchFamily="34" charset="0"/>
              </a:rPr>
            </a:br>
            <a:r>
              <a:rPr lang="ru-RU" sz="1200" b="0" dirty="0" smtClean="0"/>
              <a:t> </a:t>
            </a:r>
            <a:r>
              <a:rPr lang="ru-RU" sz="1300" dirty="0" smtClean="0"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Trebuchet MS" pitchFamily="34" charset="0"/>
              </a:rPr>
              <a:t>Рассмотрены базовые вопросы </a:t>
            </a:r>
            <a:r>
              <a:rPr lang="ru-RU" sz="1300" dirty="0" err="1" smtClean="0"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Trebuchet MS" pitchFamily="34" charset="0"/>
              </a:rPr>
              <a:t>бесколлекторных</a:t>
            </a:r>
            <a:r>
              <a:rPr lang="ru-RU" sz="1300" dirty="0" smtClean="0"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Trebuchet MS" pitchFamily="34" charset="0"/>
              </a:rPr>
              <a:t> и коллекторных электрических машин, а также электрических аппаратов, используемых в электроэнергетических системах. Соответствует ФГОС СПО последнего поколения.</a:t>
            </a:r>
            <a:br>
              <a:rPr lang="ru-RU" sz="1300" dirty="0" smtClean="0"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Trebuchet MS" pitchFamily="34" charset="0"/>
              </a:rPr>
            </a:br>
            <a:r>
              <a:rPr lang="ru-RU" sz="1300" dirty="0" smtClean="0"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Trebuchet MS" pitchFamily="34" charset="0"/>
              </a:rPr>
              <a:t>Для студентов среднего профессионального образования, обучающихся по специальности «Техническая эксплуатация и обслуживание электрического и электромеханического оборудования». </a:t>
            </a:r>
            <a:r>
              <a:rPr lang="ru-RU" sz="1200" dirty="0" smtClean="0"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Trebuchet MS" pitchFamily="34" charset="0"/>
              </a:rPr>
              <a:t/>
            </a:r>
            <a:br>
              <a:rPr lang="ru-RU" sz="1200" dirty="0" smtClean="0"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Trebuchet MS" pitchFamily="34" charset="0"/>
              </a:rPr>
            </a:br>
            <a:endParaRPr lang="ru-RU" sz="1200" dirty="0" err="1" smtClean="0">
              <a:solidFill>
                <a:schemeClr val="tx2">
                  <a:lumMod val="90000"/>
                  <a:lumOff val="10000"/>
                </a:schemeClr>
              </a:solidFill>
              <a:effectLst/>
              <a:latin typeface="Trebuchet MS" pitchFamily="34" charset="0"/>
            </a:endParaRPr>
          </a:p>
        </p:txBody>
      </p:sp>
      <p:pic>
        <p:nvPicPr>
          <p:cNvPr id="46082" name="Picture 2" descr="Электрические машины и аппараты.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3840" y="1376363"/>
            <a:ext cx="2671546" cy="41052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19872" y="1732312"/>
            <a:ext cx="5194920" cy="3393377"/>
          </a:xfrm>
        </p:spPr>
        <p:txBody>
          <a:bodyPr>
            <a:normAutofit fontScale="90000"/>
          </a:bodyPr>
          <a:lstStyle/>
          <a:p>
            <a:r>
              <a:rPr lang="ru-RU" sz="16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rebuchet MS" pitchFamily="34" charset="0"/>
              </a:rPr>
              <a:t>Хрусталева, З.А. Электротехнические измерения: учебник / З.А. Хрусталева. — М.: </a:t>
            </a:r>
            <a:r>
              <a:rPr lang="ru-RU" sz="1600" dirty="0" err="1" smtClean="0">
                <a:solidFill>
                  <a:schemeClr val="tx2">
                    <a:lumMod val="90000"/>
                    <a:lumOff val="10000"/>
                  </a:schemeClr>
                </a:solidFill>
                <a:latin typeface="Trebuchet MS" pitchFamily="34" charset="0"/>
              </a:rPr>
              <a:t>КноРус</a:t>
            </a:r>
            <a:r>
              <a:rPr lang="ru-RU" sz="16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rebuchet MS" pitchFamily="34" charset="0"/>
              </a:rPr>
              <a:t>, 2022. — 199 с. 2 экз.</a:t>
            </a:r>
            <a:r>
              <a:rPr lang="ru-RU" sz="10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rebuchet MS" pitchFamily="34" charset="0"/>
              </a:rPr>
              <a:t/>
            </a:r>
            <a:br>
              <a:rPr lang="ru-RU" sz="10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rebuchet MS" pitchFamily="34" charset="0"/>
              </a:rPr>
            </a:br>
            <a:r>
              <a:rPr lang="ru-RU" sz="10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rebuchet MS" pitchFamily="34" charset="0"/>
              </a:rPr>
              <a:t> </a:t>
            </a:r>
            <a:br>
              <a:rPr lang="ru-RU" sz="10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rebuchet MS" pitchFamily="34" charset="0"/>
              </a:rPr>
            </a:br>
            <a:r>
              <a:rPr lang="ru-RU" sz="1300" dirty="0" smtClean="0"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Trebuchet MS" pitchFamily="34" charset="0"/>
              </a:rPr>
              <a:t> Изложены основы электротехнических измерений, принципы и методы измерения электрических и электронных величин, характеризующих параметры сигналов, цепей, полупроводниковых приборов. Рассмотрены основные метрологические характеристики средств измерений. Приведены структурные схемы измерительных приборов. Рассмотрены оценка и анализ погрешностей измерения и способы их уменьшения.</a:t>
            </a:r>
            <a:br>
              <a:rPr lang="ru-RU" sz="1300" dirty="0" smtClean="0"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Trebuchet MS" pitchFamily="34" charset="0"/>
              </a:rPr>
            </a:br>
            <a:r>
              <a:rPr lang="ru-RU" sz="1300" dirty="0" smtClean="0"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Trebuchet MS" pitchFamily="34" charset="0"/>
              </a:rPr>
              <a:t>Соответствует ФГОС СПО последнего поколения.</a:t>
            </a:r>
            <a:br>
              <a:rPr lang="ru-RU" sz="1300" dirty="0" smtClean="0"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Trebuchet MS" pitchFamily="34" charset="0"/>
              </a:rPr>
            </a:br>
            <a:r>
              <a:rPr lang="ru-RU" sz="1300" dirty="0" smtClean="0"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Trebuchet MS" pitchFamily="34" charset="0"/>
              </a:rPr>
              <a:t>Для студентов техникумов и колледжей, обучающихся по специальностям «Вычислительные машины, системы, сети и комплексы» и «Техническое обслуживание средств вычислительной техники и компьютерных сетей». </a:t>
            </a:r>
            <a:r>
              <a:rPr lang="ru-RU" sz="1200" dirty="0" smtClean="0"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Trebuchet MS" pitchFamily="34" charset="0"/>
              </a:rPr>
              <a:t/>
            </a:r>
            <a:br>
              <a:rPr lang="ru-RU" sz="1200" dirty="0" smtClean="0"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Trebuchet MS" pitchFamily="34" charset="0"/>
              </a:rPr>
            </a:br>
            <a:endParaRPr lang="ru-RU" sz="1200" dirty="0" err="1" smtClean="0">
              <a:solidFill>
                <a:schemeClr val="tx2">
                  <a:lumMod val="90000"/>
                  <a:lumOff val="10000"/>
                </a:schemeClr>
              </a:solidFill>
              <a:effectLst/>
              <a:latin typeface="Trebuchet MS" pitchFamily="34" charset="0"/>
            </a:endParaRPr>
          </a:p>
        </p:txBody>
      </p:sp>
      <p:pic>
        <p:nvPicPr>
          <p:cNvPr id="47106" name="Picture 2" descr="Электротехнические измерения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3840" y="1376363"/>
            <a:ext cx="2671546" cy="41052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91880" y="2114854"/>
            <a:ext cx="5194920" cy="2628292"/>
          </a:xfrm>
        </p:spPr>
        <p:txBody>
          <a:bodyPr>
            <a:normAutofit fontScale="90000"/>
          </a:bodyPr>
          <a:lstStyle/>
          <a:p>
            <a:r>
              <a:rPr lang="ru-RU" sz="1600" dirty="0" err="1" smtClean="0">
                <a:solidFill>
                  <a:schemeClr val="tx2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Логвиненко</a:t>
            </a:r>
            <a:r>
              <a:rPr lang="ru-RU" sz="1600" dirty="0" smtClean="0">
                <a:solidFill>
                  <a:schemeClr val="tx2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О.В. Физика: учебник. – М.: </a:t>
            </a:r>
            <a:r>
              <a:rPr lang="ru-RU" sz="1600" dirty="0" err="1" smtClean="0">
                <a:solidFill>
                  <a:schemeClr val="tx2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Кнорус</a:t>
            </a:r>
            <a:r>
              <a:rPr lang="ru-RU" sz="1600" dirty="0" smtClean="0">
                <a:solidFill>
                  <a:schemeClr val="tx2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, 2022. – 438 с. 20 экз.</a:t>
            </a:r>
            <a:r>
              <a:rPr lang="ru-RU" sz="1000" dirty="0" smtClean="0"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Trebuchet MS" pitchFamily="34" charset="0"/>
              </a:rPr>
              <a:t/>
            </a:r>
            <a:br>
              <a:rPr lang="ru-RU" sz="1000" dirty="0" smtClean="0"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Trebuchet MS" pitchFamily="34" charset="0"/>
              </a:rPr>
            </a:br>
            <a:r>
              <a:rPr lang="ru-RU" sz="1000" dirty="0" smtClean="0"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Trebuchet MS" pitchFamily="34" charset="0"/>
              </a:rPr>
              <a:t/>
            </a:r>
            <a:br>
              <a:rPr lang="ru-RU" sz="1000" dirty="0" smtClean="0"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Trebuchet MS" pitchFamily="34" charset="0"/>
              </a:rPr>
            </a:br>
            <a:r>
              <a:rPr lang="ru-RU" sz="1300" dirty="0" smtClean="0"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Trebuchet MS" pitchFamily="34" charset="0"/>
              </a:rPr>
              <a:t> Изложены материалы по таким разделам, как «Механика», «Молекулярная физика и термодинамика», «Электродинамика», «Колебания и волны», «Оптика», «Элементы квантовой физики», «Эволюция Вселенной». Теоретические сведения дополнены инструкциями по выполнению лабораторных работ. Каждый раздел состоит из нескольких глав. Для проверки усвоения учебного материала после каждой главы представлены контрольные вопросы и задания. Соответствует ФГОС СПО последнего поколения. Для студентов учреждений среднего профессионального образования, изучающих курс «Физика». </a:t>
            </a:r>
            <a:r>
              <a:rPr lang="ru-RU" sz="1000" dirty="0" smtClean="0"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Trebuchet MS" pitchFamily="34" charset="0"/>
              </a:rPr>
              <a:t/>
            </a:r>
            <a:br>
              <a:rPr lang="ru-RU" sz="1000" dirty="0" smtClean="0"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Trebuchet MS" pitchFamily="34" charset="0"/>
              </a:rPr>
            </a:br>
            <a:endParaRPr lang="ru-RU" sz="1000" dirty="0" smtClean="0">
              <a:solidFill>
                <a:schemeClr val="tx2">
                  <a:lumMod val="90000"/>
                  <a:lumOff val="10000"/>
                </a:schemeClr>
              </a:solidFill>
              <a:effectLst/>
              <a:latin typeface="Trebuchet MS" pitchFamily="34" charset="0"/>
            </a:endParaRPr>
          </a:p>
        </p:txBody>
      </p:sp>
      <p:pic>
        <p:nvPicPr>
          <p:cNvPr id="4098" name="Picture 2" descr="картинка Физика + еПриложение. (СПО). Учебник. от магазина КНОРУС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1340511"/>
            <a:ext cx="2719387" cy="41769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19872" y="1844824"/>
            <a:ext cx="5194920" cy="2880320"/>
          </a:xfrm>
        </p:spPr>
        <p:txBody>
          <a:bodyPr>
            <a:normAutofit fontScale="90000"/>
          </a:bodyPr>
          <a:lstStyle/>
          <a:p>
            <a:r>
              <a:rPr lang="ru-RU" sz="14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rebuchet MS" pitchFamily="34" charset="0"/>
              </a:rPr>
              <a:t>Полякова, Т.Ю., Английский язык в транспортной логистике: учебное пособие / Т.Ю. Полякова, Л.В. Комарова. — М.: </a:t>
            </a:r>
            <a:r>
              <a:rPr lang="ru-RU" sz="1400" dirty="0" err="1" smtClean="0">
                <a:solidFill>
                  <a:schemeClr val="tx2">
                    <a:lumMod val="90000"/>
                    <a:lumOff val="10000"/>
                  </a:schemeClr>
                </a:solidFill>
                <a:latin typeface="Trebuchet MS" pitchFamily="34" charset="0"/>
              </a:rPr>
              <a:t>КноРус</a:t>
            </a:r>
            <a:r>
              <a:rPr lang="ru-RU" sz="14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rebuchet MS" pitchFamily="34" charset="0"/>
              </a:rPr>
              <a:t>, 2022. — 241 с. 25 экз.</a:t>
            </a:r>
            <a:r>
              <a:rPr lang="ru-RU" sz="10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rebuchet MS" pitchFamily="34" charset="0"/>
              </a:rPr>
              <a:t/>
            </a:r>
            <a:br>
              <a:rPr lang="ru-RU" sz="10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rebuchet MS" pitchFamily="34" charset="0"/>
              </a:rPr>
            </a:br>
            <a:r>
              <a:rPr lang="ru-RU" sz="10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rebuchet MS" pitchFamily="34" charset="0"/>
              </a:rPr>
              <a:t/>
            </a:r>
            <a:br>
              <a:rPr lang="ru-RU" sz="10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rebuchet MS" pitchFamily="34" charset="0"/>
              </a:rPr>
            </a:br>
            <a:r>
              <a:rPr lang="ru-RU" sz="1200" dirty="0" smtClean="0"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Trebuchet MS" pitchFamily="34" charset="0"/>
              </a:rPr>
              <a:t> Основная цель пособия — подготовить студентов к использованию английского языка в их будущей профессиональной деятельности. Пособие поможет студентам овладеть лексикой, применяемой в сфере </a:t>
            </a:r>
            <a:r>
              <a:rPr lang="ru-RU" sz="1200" dirty="0" err="1" smtClean="0"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Trebuchet MS" pitchFamily="34" charset="0"/>
              </a:rPr>
              <a:t>логистических</a:t>
            </a:r>
            <a:r>
              <a:rPr lang="ru-RU" sz="1200" dirty="0" smtClean="0"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Trebuchet MS" pitchFamily="34" charset="0"/>
              </a:rPr>
              <a:t> операций, а также сформировать навыки и умения говорить, читать и писать по-английски.</a:t>
            </a:r>
            <a:br>
              <a:rPr lang="ru-RU" sz="1200" dirty="0" smtClean="0"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Trebuchet MS" pitchFamily="34" charset="0"/>
              </a:rPr>
            </a:br>
            <a:r>
              <a:rPr lang="ru-RU" sz="1200" dirty="0" smtClean="0"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Trebuchet MS" pitchFamily="34" charset="0"/>
              </a:rPr>
              <a:t>Соответствует ФГОС СПО последнего поколения.</a:t>
            </a:r>
            <a:br>
              <a:rPr lang="ru-RU" sz="1200" dirty="0" smtClean="0"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Trebuchet MS" pitchFamily="34" charset="0"/>
              </a:rPr>
            </a:br>
            <a:r>
              <a:rPr lang="ru-RU" sz="1200" dirty="0" smtClean="0"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Trebuchet MS" pitchFamily="34" charset="0"/>
              </a:rPr>
              <a:t>Для студентов среднего профессионального образования, специализирующихся в области логистики и международных транспортных операций, а также для всех интересующихся проблемами логистики.</a:t>
            </a:r>
            <a:r>
              <a:rPr lang="ru-RU" sz="10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rebuchet MS" pitchFamily="34" charset="0"/>
              </a:rPr>
              <a:t/>
            </a:r>
            <a:br>
              <a:rPr lang="ru-RU" sz="10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rebuchet MS" pitchFamily="34" charset="0"/>
              </a:rPr>
            </a:br>
            <a:endParaRPr lang="ru-RU" sz="1000" dirty="0">
              <a:solidFill>
                <a:schemeClr val="tx2">
                  <a:lumMod val="90000"/>
                  <a:lumOff val="10000"/>
                </a:schemeClr>
              </a:solidFill>
              <a:latin typeface="Trebuchet MS" pitchFamily="34" charset="0"/>
            </a:endParaRPr>
          </a:p>
        </p:txBody>
      </p:sp>
      <p:pic>
        <p:nvPicPr>
          <p:cNvPr id="7170" name="Picture 2" descr="Английский язык в транспортной логистике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1389459"/>
            <a:ext cx="2719387" cy="40790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91880" y="1520788"/>
            <a:ext cx="5194920" cy="3816424"/>
          </a:xfrm>
        </p:spPr>
        <p:txBody>
          <a:bodyPr>
            <a:normAutofit/>
          </a:bodyPr>
          <a:lstStyle/>
          <a:p>
            <a:r>
              <a:rPr lang="ru-RU" sz="14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rebuchet MS" pitchFamily="34" charset="0"/>
              </a:rPr>
              <a:t>Марков, О.И., Оптимизация ресурсов организаций (подразделений), связанных с материальными и нематериальными потоками : учебник / О.И. Марков, В.А. Медведев. – </a:t>
            </a:r>
            <a:r>
              <a:rPr lang="ru-RU" sz="1400" dirty="0" err="1" smtClean="0">
                <a:solidFill>
                  <a:schemeClr val="tx2">
                    <a:lumMod val="90000"/>
                    <a:lumOff val="10000"/>
                  </a:schemeClr>
                </a:solidFill>
                <a:latin typeface="Trebuchet MS" pitchFamily="34" charset="0"/>
              </a:rPr>
              <a:t>Кнорус</a:t>
            </a:r>
            <a:r>
              <a:rPr lang="ru-RU" sz="14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rebuchet MS" pitchFamily="34" charset="0"/>
              </a:rPr>
              <a:t>, 2022 г. – 164 с. 25 экз.</a:t>
            </a:r>
            <a:br>
              <a:rPr lang="ru-RU" sz="14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rebuchet MS" pitchFamily="34" charset="0"/>
              </a:rPr>
            </a:br>
            <a:r>
              <a:rPr lang="ru-RU" sz="10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rebuchet MS" pitchFamily="34" charset="0"/>
              </a:rPr>
              <a:t/>
            </a:r>
            <a:br>
              <a:rPr lang="ru-RU" sz="10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rebuchet MS" pitchFamily="34" charset="0"/>
              </a:rPr>
            </a:br>
            <a:r>
              <a:rPr lang="ru-RU" sz="10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rebuchet MS" pitchFamily="34" charset="0"/>
              </a:rPr>
              <a:t> </a:t>
            </a:r>
            <a:r>
              <a:rPr lang="ru-RU" sz="1200" dirty="0" smtClean="0"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Trebuchet MS" pitchFamily="34" charset="0"/>
              </a:rPr>
              <a:t>Даны ответы на широкий круг </a:t>
            </a:r>
            <a:r>
              <a:rPr lang="ru-RU" sz="1200" dirty="0" err="1" smtClean="0"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Trebuchet MS" pitchFamily="34" charset="0"/>
              </a:rPr>
              <a:t>логистических</a:t>
            </a:r>
            <a:r>
              <a:rPr lang="ru-RU" sz="1200" dirty="0" smtClean="0"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Trebuchet MS" pitchFamily="34" charset="0"/>
              </a:rPr>
              <a:t> вопросов в части оптимизации ресурсов организаций (подразделений), связанных с материальными и нематериальными потоками. Рассмотрены организационные методы и концептуальные решения эффективного </a:t>
            </a:r>
            <a:r>
              <a:rPr lang="ru-RU" sz="1200" dirty="0" err="1" smtClean="0"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Trebuchet MS" pitchFamily="34" charset="0"/>
              </a:rPr>
              <a:t>логистического</a:t>
            </a:r>
            <a:r>
              <a:rPr lang="ru-RU" sz="1200" dirty="0" smtClean="0"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Trebuchet MS" pitchFamily="34" charset="0"/>
              </a:rPr>
              <a:t> управления, в том числе связанного с инвестиционными проектами. Анализируется понятийный аппарат </a:t>
            </a:r>
            <a:r>
              <a:rPr lang="ru-RU" sz="1200" dirty="0" err="1" smtClean="0"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Trebuchet MS" pitchFamily="34" charset="0"/>
              </a:rPr>
              <a:t>логистического</a:t>
            </a:r>
            <a:r>
              <a:rPr lang="ru-RU" sz="1200" dirty="0" smtClean="0"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Trebuchet MS" pitchFamily="34" charset="0"/>
              </a:rPr>
              <a:t> менеджмента, изучаются основы современной инфраструктуры систем управления </a:t>
            </a:r>
            <a:r>
              <a:rPr lang="ru-RU" sz="1200" dirty="0" err="1" smtClean="0"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Trebuchet MS" pitchFamily="34" charset="0"/>
              </a:rPr>
              <a:t>логистическими</a:t>
            </a:r>
            <a:r>
              <a:rPr lang="ru-RU" sz="1200" dirty="0" smtClean="0"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Trebuchet MS" pitchFamily="34" charset="0"/>
              </a:rPr>
              <a:t> процессами в цепях поставок при переходе к глобальному внедрению в хозяйствующие структуры управляющих принципов цифровой экономики. Соответствует ФГОС СПО последнего поколения. Для студентов среднего профессионального образования, обучающихся по специальности «Операционная деятельность в логистике». </a:t>
            </a:r>
          </a:p>
        </p:txBody>
      </p:sp>
      <p:pic>
        <p:nvPicPr>
          <p:cNvPr id="2050" name="Picture 2" descr="https://www.knorus.ru/upload/iblock/ce8/af3lybizyoz90lmkfy7zscjb0g73wbp4/optimizatsiya-resursov-organizatsiy-podrazdeleniy-svyazannykh-s-materialnymi-i-nematerialnymi-potok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1389460"/>
            <a:ext cx="2719387" cy="40790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91880" y="1520788"/>
            <a:ext cx="5194920" cy="3816424"/>
          </a:xfrm>
        </p:spPr>
        <p:txBody>
          <a:bodyPr>
            <a:normAutofit/>
          </a:bodyPr>
          <a:lstStyle/>
          <a:p>
            <a:r>
              <a:rPr lang="ru-RU" sz="14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rebuchet MS" pitchFamily="34" charset="0"/>
              </a:rPr>
              <a:t>Горев А.Э. Грузовые </a:t>
            </a:r>
            <a:r>
              <a:rPr lang="ru-RU" sz="1400" smtClean="0">
                <a:solidFill>
                  <a:schemeClr val="tx2">
                    <a:lumMod val="90000"/>
                    <a:lumOff val="10000"/>
                  </a:schemeClr>
                </a:solidFill>
                <a:latin typeface="Trebuchet MS" pitchFamily="34" charset="0"/>
              </a:rPr>
              <a:t>контейнерные перевозки: </a:t>
            </a:r>
            <a:r>
              <a:rPr lang="ru-RU" sz="14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rebuchet MS" pitchFamily="34" charset="0"/>
              </a:rPr>
              <a:t>учебник / Горев А.Э., Попова О.В.  — М.: </a:t>
            </a:r>
            <a:r>
              <a:rPr lang="ru-RU" sz="1400" dirty="0" err="1" smtClean="0">
                <a:solidFill>
                  <a:schemeClr val="tx2">
                    <a:lumMod val="90000"/>
                    <a:lumOff val="10000"/>
                  </a:schemeClr>
                </a:solidFill>
                <a:latin typeface="Trebuchet MS" pitchFamily="34" charset="0"/>
              </a:rPr>
              <a:t>КноРус</a:t>
            </a:r>
            <a:r>
              <a:rPr lang="ru-RU" sz="14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rebuchet MS" pitchFamily="34" charset="0"/>
              </a:rPr>
              <a:t>, 2022. — 343 с. 10 экз.</a:t>
            </a:r>
            <a:br>
              <a:rPr lang="ru-RU" sz="14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rebuchet MS" pitchFamily="34" charset="0"/>
              </a:rPr>
            </a:br>
            <a:r>
              <a:rPr lang="ru-RU" sz="10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rebuchet MS" pitchFamily="34" charset="0"/>
              </a:rPr>
              <a:t/>
            </a:r>
            <a:br>
              <a:rPr lang="ru-RU" sz="10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rebuchet MS" pitchFamily="34" charset="0"/>
              </a:rPr>
            </a:br>
            <a:r>
              <a:rPr lang="ru-RU" sz="1200" dirty="0" smtClean="0"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Trebuchet MS" pitchFamily="34" charset="0"/>
              </a:rPr>
              <a:t> Изложены основные сведения о контейнерной транспортной системе. Приводятся нормативные требования по подготовке и укладке груза в контейнер, выполнению погрузочно-разгрузочных работ, основные сведения о контейнерах, требованиях к его безопасному использованию. Приводятся исчерпывающие сведения об эксплуатации контейнера, технологиях его перевозки и методах контроля и управления </a:t>
            </a:r>
            <a:r>
              <a:rPr lang="ru-RU" sz="1200" dirty="0" err="1" smtClean="0"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Trebuchet MS" pitchFamily="34" charset="0"/>
              </a:rPr>
              <a:t>логистическими</a:t>
            </a:r>
            <a:r>
              <a:rPr lang="ru-RU" sz="1200" dirty="0" smtClean="0"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Trebuchet MS" pitchFamily="34" charset="0"/>
              </a:rPr>
              <a:t> процессами контейнерных перевозок.</a:t>
            </a:r>
            <a:br>
              <a:rPr lang="ru-RU" sz="1200" dirty="0" smtClean="0"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Trebuchet MS" pitchFamily="34" charset="0"/>
              </a:rPr>
            </a:br>
            <a:r>
              <a:rPr lang="ru-RU" sz="1200" dirty="0" smtClean="0"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Trebuchet MS" pitchFamily="34" charset="0"/>
              </a:rPr>
              <a:t>Соответствует ФГОС ВО последнего поколения.</a:t>
            </a:r>
            <a:br>
              <a:rPr lang="ru-RU" sz="1200" dirty="0" smtClean="0"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Trebuchet MS" pitchFamily="34" charset="0"/>
              </a:rPr>
            </a:br>
            <a:r>
              <a:rPr lang="ru-RU" sz="1200" dirty="0" smtClean="0"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Trebuchet MS" pitchFamily="34" charset="0"/>
              </a:rPr>
              <a:t>Для студентов, обучающихся по направлению </a:t>
            </a:r>
            <a:r>
              <a:rPr lang="ru-RU" sz="1200" dirty="0" err="1" smtClean="0"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Trebuchet MS" pitchFamily="34" charset="0"/>
              </a:rPr>
              <a:t>бакалавриата</a:t>
            </a:r>
            <a:r>
              <a:rPr lang="ru-RU" sz="1200" dirty="0" smtClean="0"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Trebuchet MS" pitchFamily="34" charset="0"/>
              </a:rPr>
              <a:t> «Технология транспортных процессов», а также другим транспортным направлениям. Может быть полезен специалистам транспорта в их практической деятельности и на курсах повышения квалификации. </a:t>
            </a:r>
            <a:br>
              <a:rPr lang="ru-RU" sz="1200" dirty="0" smtClean="0"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Trebuchet MS" pitchFamily="34" charset="0"/>
              </a:rPr>
            </a:br>
            <a:endParaRPr lang="ru-RU" sz="1200" dirty="0" smtClean="0">
              <a:solidFill>
                <a:schemeClr val="tx2">
                  <a:lumMod val="90000"/>
                  <a:lumOff val="10000"/>
                </a:schemeClr>
              </a:solidFill>
              <a:effectLst/>
              <a:latin typeface="Trebuchet MS" pitchFamily="34" charset="0"/>
            </a:endParaRPr>
          </a:p>
        </p:txBody>
      </p:sp>
      <p:pic>
        <p:nvPicPr>
          <p:cNvPr id="3074" name="Picture 2" descr="Грузовые контейнерные перевозки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213" y="1339604"/>
            <a:ext cx="2719387" cy="4178791"/>
          </a:xfrm>
          <a:prstGeom prst="rect">
            <a:avLst/>
          </a:prstGeom>
          <a:noFill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91880" y="1124744"/>
            <a:ext cx="5194920" cy="4608512"/>
          </a:xfrm>
        </p:spPr>
        <p:txBody>
          <a:bodyPr>
            <a:normAutofit fontScale="90000"/>
          </a:bodyPr>
          <a:lstStyle/>
          <a:p>
            <a:r>
              <a:rPr lang="ru-RU" sz="1600" dirty="0" err="1" smtClean="0">
                <a:solidFill>
                  <a:schemeClr val="tx2">
                    <a:lumMod val="90000"/>
                    <a:lumOff val="10000"/>
                  </a:schemeClr>
                </a:solidFill>
                <a:latin typeface="Trebuchet MS" pitchFamily="34" charset="0"/>
              </a:rPr>
              <a:t>Слободчиков</a:t>
            </a:r>
            <a:r>
              <a:rPr lang="ru-RU" sz="16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rebuchet MS" pitchFamily="34" charset="0"/>
              </a:rPr>
              <a:t>, В.Ю. Ремонт кузовов автомобилей: учебник / В.Ю. </a:t>
            </a:r>
            <a:r>
              <a:rPr lang="ru-RU" sz="1600" dirty="0" err="1" smtClean="0">
                <a:solidFill>
                  <a:schemeClr val="tx2">
                    <a:lumMod val="90000"/>
                    <a:lumOff val="10000"/>
                  </a:schemeClr>
                </a:solidFill>
                <a:latin typeface="Trebuchet MS" pitchFamily="34" charset="0"/>
              </a:rPr>
              <a:t>Слободчиков</a:t>
            </a:r>
            <a:r>
              <a:rPr lang="ru-RU" sz="16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rebuchet MS" pitchFamily="34" charset="0"/>
              </a:rPr>
              <a:t>. – М.: Академия, 2020. – 256 с. 20 экз.</a:t>
            </a:r>
            <a:r>
              <a:rPr lang="ru-RU" sz="11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rebuchet MS" pitchFamily="34" charset="0"/>
              </a:rPr>
              <a:t/>
            </a:r>
            <a:br>
              <a:rPr lang="ru-RU" sz="11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rebuchet MS" pitchFamily="34" charset="0"/>
              </a:rPr>
            </a:br>
            <a:r>
              <a:rPr lang="ru-RU" sz="11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rebuchet MS" pitchFamily="34" charset="0"/>
              </a:rPr>
              <a:t/>
            </a:r>
            <a:br>
              <a:rPr lang="ru-RU" sz="11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rebuchet MS" pitchFamily="34" charset="0"/>
              </a:rPr>
            </a:br>
            <a:r>
              <a:rPr lang="ru-RU" sz="1100" dirty="0" smtClean="0"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Trebuchet MS" pitchFamily="34" charset="0"/>
              </a:rPr>
              <a:t>Учебник подготовлен в соответствии с требованиями Федерального государственного образовательного стандарта среднего профессионального образования по специальности из списка ТОП-50 «Техническое обслуживание и ремонт двигателей, систем и агрегатов автомобилей» и специальности «Техническое обслуживание и ремонт автомобильного транспорта».</a:t>
            </a:r>
            <a:br>
              <a:rPr lang="ru-RU" sz="1100" dirty="0" smtClean="0"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Trebuchet MS" pitchFamily="34" charset="0"/>
              </a:rPr>
            </a:br>
            <a:r>
              <a:rPr lang="ru-RU" sz="1100" dirty="0" smtClean="0"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Trebuchet MS" pitchFamily="34" charset="0"/>
              </a:rPr>
              <a:t>Учебное издание предназначено для изучения профессионального модуля «Техническое обслуживание и ремонт автотранспортных средств», междисциплинарного курса «Ремонт кузовов автомобилей».</a:t>
            </a:r>
            <a:br>
              <a:rPr lang="ru-RU" sz="1100" dirty="0" smtClean="0"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Trebuchet MS" pitchFamily="34" charset="0"/>
              </a:rPr>
            </a:br>
            <a:r>
              <a:rPr lang="ru-RU" sz="1100" dirty="0" smtClean="0"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Trebuchet MS" pitchFamily="34" charset="0"/>
              </a:rPr>
              <a:t>Рассмотрены новые подходы к освоению профессиональной деятельности, позволяющие сформировать знания по специальности, в частности: действующие законы и иные нормативные правовые акты, регулирующие производственно-хозяйственную деятельность; материально-технические, трудовые и финансовые ресурсы отрасли и организации, показатели их эффективного использования; методики расчета основных технико-экономических показателей деятельности организации; методика разработки бизнес-плана; механизмы ценообразования на продукцию (услуги), формы оплаты труда в современных условиях; основы маркетинговой деятельности, менеджмента и принципы делового общения; основы организации работы коллектива исполнителей; планирование, финансирование и кредитование организации; особенности менеджмента в области профессиональной деятельности; производственная и организационная структура организации.</a:t>
            </a:r>
            <a:br>
              <a:rPr lang="ru-RU" sz="1100" dirty="0" smtClean="0"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Trebuchet MS" pitchFamily="34" charset="0"/>
              </a:rPr>
            </a:br>
            <a:r>
              <a:rPr lang="ru-RU" sz="1100" dirty="0" smtClean="0"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Trebuchet MS" pitchFamily="34" charset="0"/>
              </a:rPr>
              <a:t>Для студентов учреждений среднего профессионального образования.</a:t>
            </a:r>
            <a:r>
              <a:rPr lang="ru-RU" sz="1200" dirty="0" smtClean="0">
                <a:effectLst/>
              </a:rPr>
              <a:t/>
            </a:r>
            <a:br>
              <a:rPr lang="ru-RU" sz="1200" dirty="0" smtClean="0">
                <a:effectLst/>
              </a:rPr>
            </a:br>
            <a:endParaRPr lang="ru-RU" sz="1200" dirty="0">
              <a:effectLst/>
            </a:endParaRPr>
          </a:p>
        </p:txBody>
      </p:sp>
      <p:pic>
        <p:nvPicPr>
          <p:cNvPr id="1026" name="Picture 2" descr="d:\Documents and Settings\Пушкарева Юлия\Рабочий стол\Выставки\Новые поступления 2022\101119544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270680"/>
            <a:ext cx="2720571" cy="43166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>
              <a:lnSpc>
                <a:spcPct val="150000"/>
              </a:lnSpc>
            </a:pPr>
            <a:endParaRPr lang="ru-RU" dirty="0" smtClean="0"/>
          </a:p>
          <a:p>
            <a:pPr algn="ctr">
              <a:lnSpc>
                <a:spcPct val="150000"/>
              </a:lnSpc>
            </a:pPr>
            <a:r>
              <a:rPr lang="ru-RU" dirty="0" smtClean="0"/>
              <a:t>Уважаемые читатели!</a:t>
            </a:r>
          </a:p>
          <a:p>
            <a:pPr algn="ctr">
              <a:lnSpc>
                <a:spcPct val="150000"/>
              </a:lnSpc>
            </a:pPr>
            <a:r>
              <a:rPr lang="ru-RU" dirty="0" smtClean="0"/>
              <a:t>Ждем Вас в библиотеке</a:t>
            </a:r>
          </a:p>
          <a:p>
            <a:pPr algn="ctr">
              <a:lnSpc>
                <a:spcPct val="150000"/>
              </a:lnSpc>
            </a:pPr>
            <a:r>
              <a:rPr lang="ru-RU" dirty="0" smtClean="0"/>
              <a:t>С понедельника по пятницу </a:t>
            </a:r>
          </a:p>
          <a:p>
            <a:pPr algn="ctr">
              <a:lnSpc>
                <a:spcPct val="150000"/>
              </a:lnSpc>
            </a:pPr>
            <a:r>
              <a:rPr lang="ru-RU" dirty="0" smtClean="0"/>
              <a:t>с </a:t>
            </a:r>
            <a:r>
              <a:rPr lang="ru-RU" sz="3600" dirty="0" smtClean="0"/>
              <a:t>8:30</a:t>
            </a:r>
            <a:r>
              <a:rPr lang="ru-RU" dirty="0" smtClean="0"/>
              <a:t> до </a:t>
            </a:r>
            <a:r>
              <a:rPr lang="ru-RU" sz="3600" dirty="0" smtClean="0"/>
              <a:t>17:00</a:t>
            </a:r>
          </a:p>
          <a:p>
            <a:pPr algn="ctr">
              <a:lnSpc>
                <a:spcPct val="150000"/>
              </a:lnSpc>
            </a:pPr>
            <a:r>
              <a:rPr lang="ru-RU" dirty="0" smtClean="0"/>
              <a:t>Суббота, воскресенье – выходной.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91880" y="1052736"/>
            <a:ext cx="5194920" cy="4428492"/>
          </a:xfrm>
        </p:spPr>
        <p:txBody>
          <a:bodyPr>
            <a:normAutofit fontScale="90000"/>
          </a:bodyPr>
          <a:lstStyle/>
          <a:p>
            <a:r>
              <a:rPr lang="ru-RU" sz="14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rebuchet MS" pitchFamily="34" charset="0"/>
              </a:rPr>
              <a:t>Новикова, А.А. Английский язык: электроэнергетика и электротехника: учебное пособие / А.А. Новикова. – М.: </a:t>
            </a:r>
            <a:r>
              <a:rPr lang="ru-RU" sz="1400" dirty="0" err="1" smtClean="0">
                <a:solidFill>
                  <a:schemeClr val="tx2">
                    <a:lumMod val="90000"/>
                    <a:lumOff val="10000"/>
                  </a:schemeClr>
                </a:solidFill>
                <a:latin typeface="Trebuchet MS" pitchFamily="34" charset="0"/>
              </a:rPr>
              <a:t>Инфра-М</a:t>
            </a:r>
            <a:r>
              <a:rPr lang="ru-RU" sz="14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rebuchet MS" pitchFamily="34" charset="0"/>
              </a:rPr>
              <a:t>, 2022. – 246 с. – (Среднее профессиональное образование). 20 экз. </a:t>
            </a:r>
            <a:r>
              <a:rPr lang="ru-RU" sz="11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rebuchet MS" pitchFamily="34" charset="0"/>
              </a:rPr>
              <a:t/>
            </a:r>
            <a:br>
              <a:rPr lang="ru-RU" sz="11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rebuchet MS" pitchFamily="34" charset="0"/>
              </a:rPr>
            </a:br>
            <a:r>
              <a:rPr lang="ru-RU" sz="11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rebuchet MS" pitchFamily="34" charset="0"/>
              </a:rPr>
              <a:t/>
            </a:r>
            <a:br>
              <a:rPr lang="ru-RU" sz="11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rebuchet MS" pitchFamily="34" charset="0"/>
              </a:rPr>
            </a:br>
            <a:r>
              <a:rPr lang="ru-RU" sz="11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rebuchet MS" pitchFamily="34" charset="0"/>
              </a:rPr>
              <a:t> </a:t>
            </a:r>
            <a:r>
              <a:rPr lang="ru-RU" sz="1200" dirty="0" smtClean="0"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Trebuchet MS" pitchFamily="34" charset="0"/>
              </a:rPr>
              <a:t>Цели учебного пособия - ознакомление обучающихся с лексикой по специальности (электроэнергетика и электротехника) на базе текстов средней степени сложности, развитие навыков перевода, реферирования и аннотирования, активизация и накопление терминологической лексики. Представленные тексты для чтения, упражнения и творческие задания способствуют формированию у учащихся коммуникативных, профессионально-ориентированных компетенций.</a:t>
            </a:r>
            <a:br>
              <a:rPr lang="ru-RU" sz="1200" dirty="0" smtClean="0"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Trebuchet MS" pitchFamily="34" charset="0"/>
              </a:rPr>
            </a:br>
            <a:r>
              <a:rPr lang="ru-RU" sz="1200" dirty="0" smtClean="0"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Trebuchet MS" pitchFamily="34" charset="0"/>
              </a:rPr>
              <a:t>Учебное пособие состоит из четырех частей. В первой части представлены задания в виде текстов, объединенных общей тематикой, серии упражнений, направленных на усвоение терминологической лексики и развитие навыков устного высказывания. Во второй части предлагаются дополнительные тексты для чтения с разным уровнем сложности; к текстам даются необходимые комментарии и словарик. Третья часть знакомит обучающихся с профессиональными рабочими инструментами и их назначением; данная часть снабжена глоссарием и проверочными заданиями. В четвертой части приведен объемистый словарь словосочетаний и выражений, употребляемых в электротехнике.</a:t>
            </a:r>
            <a:endParaRPr lang="ru-RU" sz="1200" dirty="0">
              <a:solidFill>
                <a:schemeClr val="tx2">
                  <a:lumMod val="90000"/>
                  <a:lumOff val="10000"/>
                </a:schemeClr>
              </a:solidFill>
              <a:effectLst/>
              <a:latin typeface="Trebuchet MS" pitchFamily="34" charset="0"/>
            </a:endParaRPr>
          </a:p>
        </p:txBody>
      </p:sp>
      <p:pic>
        <p:nvPicPr>
          <p:cNvPr id="8194" name="Picture 2" descr="Книга: Английский язык: электроэнергетика и электротехника. Учебное пособие (Новикова Анжелика Ахметовна) 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9201" y="1268760"/>
            <a:ext cx="2814400" cy="41793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91880" y="1412776"/>
            <a:ext cx="5194920" cy="3888432"/>
          </a:xfrm>
        </p:spPr>
        <p:txBody>
          <a:bodyPr>
            <a:normAutofit/>
          </a:bodyPr>
          <a:lstStyle/>
          <a:p>
            <a:r>
              <a:rPr lang="ru-RU" sz="1400" dirty="0" err="1" smtClean="0">
                <a:solidFill>
                  <a:schemeClr val="tx2">
                    <a:lumMod val="90000"/>
                    <a:lumOff val="10000"/>
                  </a:schemeClr>
                </a:solidFill>
                <a:latin typeface="Trebuchet MS" pitchFamily="34" charset="0"/>
              </a:rPr>
              <a:t>Лаврик</a:t>
            </a:r>
            <a:r>
              <a:rPr lang="ru-RU" sz="14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rebuchet MS" pitchFamily="34" charset="0"/>
              </a:rPr>
              <a:t>, Г.В. </a:t>
            </a:r>
            <a:r>
              <a:rPr lang="en-US" sz="14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rebuchet MS" pitchFamily="34" charset="0"/>
              </a:rPr>
              <a:t>Planet of English. Social &amp; Financial Services Practice Book </a:t>
            </a:r>
            <a:r>
              <a:rPr lang="ru-RU" sz="14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rebuchet MS" pitchFamily="34" charset="0"/>
              </a:rPr>
              <a:t>=</a:t>
            </a:r>
            <a:r>
              <a:rPr lang="en-US" sz="14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rebuchet MS" pitchFamily="34" charset="0"/>
              </a:rPr>
              <a:t> </a:t>
            </a:r>
            <a:r>
              <a:rPr lang="en-US" sz="1400" dirty="0" err="1" smtClean="0">
                <a:solidFill>
                  <a:schemeClr val="tx2">
                    <a:lumMod val="90000"/>
                    <a:lumOff val="10000"/>
                  </a:schemeClr>
                </a:solidFill>
                <a:latin typeface="Trebuchet MS" pitchFamily="34" charset="0"/>
              </a:rPr>
              <a:t>Английский</a:t>
            </a:r>
            <a:r>
              <a:rPr lang="en-US" sz="14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rebuchet MS" pitchFamily="34" charset="0"/>
              </a:rPr>
              <a:t> </a:t>
            </a:r>
            <a:r>
              <a:rPr lang="en-US" sz="1400" dirty="0" err="1" smtClean="0">
                <a:solidFill>
                  <a:schemeClr val="tx2">
                    <a:lumMod val="90000"/>
                    <a:lumOff val="10000"/>
                  </a:schemeClr>
                </a:solidFill>
                <a:latin typeface="Trebuchet MS" pitchFamily="34" charset="0"/>
              </a:rPr>
              <a:t>язык</a:t>
            </a:r>
            <a:r>
              <a:rPr lang="ru-RU" sz="14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rebuchet MS" pitchFamily="34" charset="0"/>
              </a:rPr>
              <a:t>. Практикум для профессий и специальностей социально-экономического профиля СПО: учебное пособие / </a:t>
            </a:r>
            <a:r>
              <a:rPr lang="ru-RU" sz="1400" dirty="0" err="1" smtClean="0">
                <a:solidFill>
                  <a:schemeClr val="tx2">
                    <a:lumMod val="90000"/>
                    <a:lumOff val="10000"/>
                  </a:schemeClr>
                </a:solidFill>
                <a:latin typeface="Trebuchet MS" pitchFamily="34" charset="0"/>
              </a:rPr>
              <a:t>Г.В.Лаврик</a:t>
            </a:r>
            <a:r>
              <a:rPr lang="ru-RU" sz="14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rebuchet MS" pitchFamily="34" charset="0"/>
              </a:rPr>
              <a:t>. – 9-е изд., стер. – М.: Академия, 2021. – 96 с. 20 экз.</a:t>
            </a:r>
            <a:r>
              <a:rPr lang="ru-RU" sz="11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rebuchet MS" pitchFamily="34" charset="0"/>
              </a:rPr>
              <a:t/>
            </a:r>
            <a:br>
              <a:rPr lang="ru-RU" sz="11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rebuchet MS" pitchFamily="34" charset="0"/>
              </a:rPr>
            </a:br>
            <a:r>
              <a:rPr lang="ru-RU" sz="11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rebuchet MS" pitchFamily="34" charset="0"/>
              </a:rPr>
              <a:t/>
            </a:r>
            <a:br>
              <a:rPr lang="ru-RU" sz="11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rebuchet MS" pitchFamily="34" charset="0"/>
              </a:rPr>
            </a:br>
            <a:r>
              <a:rPr lang="ru-RU" sz="11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rebuchet MS" pitchFamily="34" charset="0"/>
              </a:rPr>
              <a:t> </a:t>
            </a:r>
            <a:r>
              <a:rPr lang="ru-RU" sz="1200" dirty="0" smtClean="0"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Trebuchet MS" pitchFamily="34" charset="0"/>
              </a:rPr>
              <a:t>Материал практикума соответствует учебнику английского языка </a:t>
            </a:r>
            <a:r>
              <a:rPr lang="ru-RU" sz="1200" dirty="0" err="1" smtClean="0"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Trebuchet MS" pitchFamily="34" charset="0"/>
              </a:rPr>
              <a:t>Planet</a:t>
            </a:r>
            <a:r>
              <a:rPr lang="ru-RU" sz="1200" dirty="0" smtClean="0"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Trebuchet MS" pitchFamily="34" charset="0"/>
              </a:rPr>
              <a:t> </a:t>
            </a:r>
            <a:r>
              <a:rPr lang="ru-RU" sz="1200" dirty="0" err="1" smtClean="0"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Trebuchet MS" pitchFamily="34" charset="0"/>
              </a:rPr>
              <a:t>of</a:t>
            </a:r>
            <a:r>
              <a:rPr lang="ru-RU" sz="1200" dirty="0" smtClean="0"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Trebuchet MS" pitchFamily="34" charset="0"/>
              </a:rPr>
              <a:t> </a:t>
            </a:r>
            <a:r>
              <a:rPr lang="ru-RU" sz="1200" dirty="0" err="1" smtClean="0"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Trebuchet MS" pitchFamily="34" charset="0"/>
              </a:rPr>
              <a:t>English</a:t>
            </a:r>
            <a:r>
              <a:rPr lang="ru-RU" sz="1200" dirty="0" smtClean="0"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Trebuchet MS" pitchFamily="34" charset="0"/>
              </a:rPr>
              <a:t> авторов: </a:t>
            </a:r>
            <a:r>
              <a:rPr lang="ru-RU" sz="1200" dirty="0" err="1" smtClean="0"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Trebuchet MS" pitchFamily="34" charset="0"/>
              </a:rPr>
              <a:t>Безкоровайная</a:t>
            </a:r>
            <a:r>
              <a:rPr lang="ru-RU" sz="1200" dirty="0" smtClean="0"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Trebuchet MS" pitchFamily="34" charset="0"/>
              </a:rPr>
              <a:t> Г. Т Соколова Н. И </a:t>
            </a:r>
            <a:r>
              <a:rPr lang="ru-RU" sz="1200" dirty="0" err="1" smtClean="0"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Trebuchet MS" pitchFamily="34" charset="0"/>
              </a:rPr>
              <a:t>Койранская</a:t>
            </a:r>
            <a:r>
              <a:rPr lang="ru-RU" sz="1200" dirty="0" smtClean="0"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Trebuchet MS" pitchFamily="34" charset="0"/>
              </a:rPr>
              <a:t> Е. А </a:t>
            </a:r>
            <a:r>
              <a:rPr lang="ru-RU" sz="1200" dirty="0" err="1" smtClean="0"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Trebuchet MS" pitchFamily="34" charset="0"/>
              </a:rPr>
              <a:t>Лаврик</a:t>
            </a:r>
            <a:r>
              <a:rPr lang="ru-RU" sz="1200" dirty="0" smtClean="0"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Trebuchet MS" pitchFamily="34" charset="0"/>
              </a:rPr>
              <a:t> Г. В. В его основе лежит идея развития навыков чтения, говорения и письма на профессиональные темы деловой и социально-экономической направленности. Пособие содержит грамматические и лексические упражнения, а также задания дискуссионного и творческого характера, связанные с моделированием и анализом конкретных ситуаций общения в различных сферах жизни. Все это нацелено на формирование как коммуникативной, так и профессиональной компетенции. Для студентов учреждений среднего профессионального образования.</a:t>
            </a:r>
            <a:endParaRPr lang="ru-RU" sz="1200" dirty="0">
              <a:solidFill>
                <a:schemeClr val="tx2">
                  <a:lumMod val="90000"/>
                  <a:lumOff val="10000"/>
                </a:schemeClr>
              </a:solidFill>
              <a:effectLst/>
              <a:latin typeface="Trebuchet MS" pitchFamily="34" charset="0"/>
            </a:endParaRPr>
          </a:p>
        </p:txBody>
      </p:sp>
      <p:pic>
        <p:nvPicPr>
          <p:cNvPr id="9218" name="Picture 2" descr="Planet of English. Social &amp; Financial Services Practice Book / Английский язык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2969" y="1412775"/>
            <a:ext cx="3048951" cy="38884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19872" y="1556792"/>
            <a:ext cx="5194920" cy="3744416"/>
          </a:xfrm>
        </p:spPr>
        <p:txBody>
          <a:bodyPr>
            <a:normAutofit/>
          </a:bodyPr>
          <a:lstStyle/>
          <a:p>
            <a:r>
              <a:rPr lang="ru-RU" sz="1400" dirty="0" err="1" smtClean="0">
                <a:solidFill>
                  <a:schemeClr val="tx2">
                    <a:lumMod val="90000"/>
                    <a:lumOff val="10000"/>
                  </a:schemeClr>
                </a:solidFill>
                <a:latin typeface="Trebuchet MS" pitchFamily="34" charset="0"/>
              </a:rPr>
              <a:t>Малецкая</a:t>
            </a:r>
            <a:r>
              <a:rPr lang="ru-RU" sz="14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rebuchet MS" pitchFamily="34" charset="0"/>
              </a:rPr>
              <a:t>, О.П. Английский язык. Учебное пособие для СПО (О. П. </a:t>
            </a:r>
            <a:r>
              <a:rPr lang="ru-RU" sz="1400" dirty="0" err="1" smtClean="0">
                <a:solidFill>
                  <a:schemeClr val="tx2">
                    <a:lumMod val="90000"/>
                    <a:lumOff val="10000"/>
                  </a:schemeClr>
                </a:solidFill>
                <a:latin typeface="Trebuchet MS" pitchFamily="34" charset="0"/>
              </a:rPr>
              <a:t>Малецкая</a:t>
            </a:r>
            <a:r>
              <a:rPr lang="ru-RU" sz="14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rebuchet MS" pitchFamily="34" charset="0"/>
              </a:rPr>
              <a:t>) Полякова, Т.Ю., Английский язык в транспортной логистике: учебное пособие / Т.Ю. Полякова, Л.В. Комарова. — М.: </a:t>
            </a:r>
            <a:r>
              <a:rPr lang="ru-RU" sz="1400" dirty="0" err="1" smtClean="0">
                <a:solidFill>
                  <a:schemeClr val="tx2">
                    <a:lumMod val="90000"/>
                    <a:lumOff val="10000"/>
                  </a:schemeClr>
                </a:solidFill>
                <a:latin typeface="Trebuchet MS" pitchFamily="34" charset="0"/>
              </a:rPr>
              <a:t>КноРус</a:t>
            </a:r>
            <a:r>
              <a:rPr lang="ru-RU" sz="14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rebuchet MS" pitchFamily="34" charset="0"/>
              </a:rPr>
              <a:t>, 2022. — 241 с. 20 экз.</a:t>
            </a:r>
            <a:r>
              <a:rPr lang="ru-RU" sz="10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rebuchet MS" pitchFamily="34" charset="0"/>
              </a:rPr>
              <a:t/>
            </a:r>
            <a:br>
              <a:rPr lang="ru-RU" sz="10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rebuchet MS" pitchFamily="34" charset="0"/>
              </a:rPr>
            </a:br>
            <a:r>
              <a:rPr lang="ru-RU" sz="10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rebuchet MS" pitchFamily="34" charset="0"/>
              </a:rPr>
              <a:t/>
            </a:r>
            <a:br>
              <a:rPr lang="ru-RU" sz="10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rebuchet MS" pitchFamily="34" charset="0"/>
              </a:rPr>
            </a:br>
            <a:r>
              <a:rPr lang="ru-RU" sz="1200" dirty="0" smtClean="0"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Trebuchet MS" pitchFamily="34" charset="0"/>
              </a:rPr>
              <a:t>Учебное пособие предназначено для студентов первого курса средних профессиональных учебных заведений (на базе 9 классов) по дисциплине «Иностранный (английский) язык»  и может быть использовано в качестве основной учебной методической литературы на занятиях по английскому языку по новым образовательным </a:t>
            </a:r>
            <a:r>
              <a:rPr lang="ru-RU" sz="1200" dirty="0" err="1" smtClean="0"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Trebuchet MS" pitchFamily="34" charset="0"/>
              </a:rPr>
              <a:t>стандартам.Данное</a:t>
            </a:r>
            <a:r>
              <a:rPr lang="ru-RU" sz="1200" dirty="0" smtClean="0"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Trebuchet MS" pitchFamily="34" charset="0"/>
              </a:rPr>
              <a:t> пособие направленно на развитие и совершенствование учебно-познавательной компетенции, а также формирование языковой основы для дальнейшего изучения иностранного языка и развития коммуникативных компетенций. Обо всём этом и не только в книге.</a:t>
            </a:r>
            <a:r>
              <a:rPr lang="ru-RU" sz="10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rebuchet MS" pitchFamily="34" charset="0"/>
              </a:rPr>
              <a:t/>
            </a:r>
            <a:br>
              <a:rPr lang="ru-RU" sz="10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rebuchet MS" pitchFamily="34" charset="0"/>
              </a:rPr>
            </a:br>
            <a:endParaRPr lang="ru-RU" sz="1000" dirty="0">
              <a:solidFill>
                <a:schemeClr val="tx2">
                  <a:lumMod val="90000"/>
                  <a:lumOff val="10000"/>
                </a:schemeClr>
              </a:solidFill>
              <a:latin typeface="Trebuchet MS" pitchFamily="34" charset="0"/>
            </a:endParaRPr>
          </a:p>
        </p:txBody>
      </p:sp>
      <p:pic>
        <p:nvPicPr>
          <p:cNvPr id="30722" name="Picture 2" descr="Английский язык. Учебное пособие для СПО, О. П. Малецкая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4685" y="1321614"/>
            <a:ext cx="2659163" cy="42147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19872" y="1574794"/>
            <a:ext cx="5194920" cy="3708412"/>
          </a:xfrm>
        </p:spPr>
        <p:txBody>
          <a:bodyPr>
            <a:normAutofit fontScale="90000"/>
          </a:bodyPr>
          <a:lstStyle/>
          <a:p>
            <a:r>
              <a:rPr lang="ru-RU" sz="14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rebuchet MS" pitchFamily="34" charset="0"/>
              </a:rPr>
              <a:t>Антонова, Е.С. Русский язык: учебник / Е.С. Антонова, Т.М. </a:t>
            </a:r>
            <a:r>
              <a:rPr lang="ru-RU" sz="1400" dirty="0" err="1" smtClean="0">
                <a:solidFill>
                  <a:schemeClr val="tx2">
                    <a:lumMod val="90000"/>
                    <a:lumOff val="10000"/>
                  </a:schemeClr>
                </a:solidFill>
                <a:latin typeface="Trebuchet MS" pitchFamily="34" charset="0"/>
              </a:rPr>
              <a:t>Воителева</a:t>
            </a:r>
            <a:r>
              <a:rPr lang="ru-RU" sz="14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rebuchet MS" pitchFamily="34" charset="0"/>
              </a:rPr>
              <a:t>. – 9-е изд., стер. – М.: Академия, 2021. – 416 с. 20 экз. </a:t>
            </a:r>
            <a:r>
              <a:rPr lang="ru-RU" sz="10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rebuchet MS" pitchFamily="34" charset="0"/>
              </a:rPr>
              <a:t/>
            </a:r>
            <a:br>
              <a:rPr lang="ru-RU" sz="10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rebuchet MS" pitchFamily="34" charset="0"/>
              </a:rPr>
            </a:br>
            <a:r>
              <a:rPr lang="ru-RU" sz="10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rebuchet MS" pitchFamily="34" charset="0"/>
              </a:rPr>
              <a:t/>
            </a:r>
            <a:br>
              <a:rPr lang="ru-RU" sz="10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rebuchet MS" pitchFamily="34" charset="0"/>
              </a:rPr>
            </a:br>
            <a:r>
              <a:rPr lang="ru-RU" sz="1300" dirty="0" smtClean="0"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Trebuchet MS" pitchFamily="34" charset="0"/>
              </a:rPr>
              <a:t> Учебник разработан с учетом требований федеральных государственных образовательных стандартов среднего общего и среднего профессионального образования, а также профиля профессионального образования.</a:t>
            </a:r>
            <a:br>
              <a:rPr lang="ru-RU" sz="1300" dirty="0" smtClean="0"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Trebuchet MS" pitchFamily="34" charset="0"/>
              </a:rPr>
            </a:br>
            <a:r>
              <a:rPr lang="ru-RU" sz="1300" dirty="0" smtClean="0"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Trebuchet MS" pitchFamily="34" charset="0"/>
              </a:rPr>
              <a:t>Реализуется идея интегративного и </a:t>
            </a:r>
            <a:r>
              <a:rPr lang="ru-RU" sz="1300" dirty="0" err="1" smtClean="0"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Trebuchet MS" pitchFamily="34" charset="0"/>
              </a:rPr>
              <a:t>дистантного</a:t>
            </a:r>
            <a:r>
              <a:rPr lang="ru-RU" sz="1300" dirty="0" smtClean="0"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Trebuchet MS" pitchFamily="34" charset="0"/>
              </a:rPr>
              <a:t> подхода к изучению русского языка, что делает области его применения более разнообразными: это и аудиторная организация занятий, и экстернат, и заочная форма обучения. Помимо справочного материала по всем разделам науки о языке учебник содержит отрывки из различных литературных и научных источников как материал для первичного наблюдения и анализа, а также проверочные тесты для подготовки к итоговой аттестации.</a:t>
            </a:r>
            <a:br>
              <a:rPr lang="ru-RU" sz="1300" dirty="0" smtClean="0"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Trebuchet MS" pitchFamily="34" charset="0"/>
              </a:rPr>
            </a:br>
            <a:r>
              <a:rPr lang="ru-RU" sz="1300" dirty="0" smtClean="0"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Trebuchet MS" pitchFamily="34" charset="0"/>
              </a:rPr>
              <a:t>Для студентов профессиональных образовательных организаций, осваивающих профессии и специальности среднего профессионального образования. </a:t>
            </a:r>
            <a:r>
              <a:rPr lang="ru-RU" sz="10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rebuchet MS" pitchFamily="34" charset="0"/>
              </a:rPr>
              <a:t/>
            </a:r>
            <a:br>
              <a:rPr lang="ru-RU" sz="10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rebuchet MS" pitchFamily="34" charset="0"/>
              </a:rPr>
            </a:br>
            <a:endParaRPr lang="ru-RU" sz="1000" dirty="0">
              <a:solidFill>
                <a:schemeClr val="tx2">
                  <a:lumMod val="90000"/>
                  <a:lumOff val="10000"/>
                </a:schemeClr>
              </a:solidFill>
              <a:latin typeface="Trebuchet MS" pitchFamily="34" charset="0"/>
            </a:endParaRPr>
          </a:p>
        </p:txBody>
      </p:sp>
      <p:pic>
        <p:nvPicPr>
          <p:cNvPr id="31746" name="Picture 2" descr="https://academia-moscow.ru/upload/iblock/d29/2qao9bsbmu7f9mzrojuqs0ibwgqks4p8/10911760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568314"/>
            <a:ext cx="2736304" cy="37213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19872" y="2186862"/>
            <a:ext cx="5194920" cy="2484276"/>
          </a:xfrm>
        </p:spPr>
        <p:txBody>
          <a:bodyPr>
            <a:normAutofit fontScale="90000"/>
          </a:bodyPr>
          <a:lstStyle/>
          <a:p>
            <a:r>
              <a:rPr lang="ru-RU" sz="14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rebuchet MS" pitchFamily="34" charset="0"/>
              </a:rPr>
              <a:t>Лукьянова, Н.С., География : учебник / Н.С. Лукьянова. — М.: </a:t>
            </a:r>
            <a:r>
              <a:rPr lang="ru-RU" sz="1400" dirty="0" err="1" smtClean="0">
                <a:solidFill>
                  <a:schemeClr val="tx2">
                    <a:lumMod val="90000"/>
                    <a:lumOff val="10000"/>
                  </a:schemeClr>
                </a:solidFill>
                <a:latin typeface="Trebuchet MS" pitchFamily="34" charset="0"/>
              </a:rPr>
              <a:t>КноРус</a:t>
            </a:r>
            <a:r>
              <a:rPr lang="ru-RU" sz="14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rebuchet MS" pitchFamily="34" charset="0"/>
              </a:rPr>
              <a:t>, 2022. — 233 с. 15 экз.</a:t>
            </a:r>
            <a:br>
              <a:rPr lang="ru-RU" sz="14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rebuchet MS" pitchFamily="34" charset="0"/>
              </a:rPr>
            </a:br>
            <a:r>
              <a:rPr lang="ru-RU" sz="10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rebuchet MS" pitchFamily="34" charset="0"/>
              </a:rPr>
              <a:t/>
            </a:r>
            <a:br>
              <a:rPr lang="ru-RU" sz="10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rebuchet MS" pitchFamily="34" charset="0"/>
              </a:rPr>
            </a:br>
            <a:r>
              <a:rPr lang="ru-RU" sz="1000" b="0" dirty="0" smtClean="0"/>
              <a:t> </a:t>
            </a:r>
            <a:r>
              <a:rPr lang="ru-RU" sz="1300" dirty="0" smtClean="0"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Trebuchet MS" pitchFamily="34" charset="0"/>
              </a:rPr>
              <a:t>Освещены темы, традиционные для общей социально-экономической географии мира, комплексная географическая характеристика регионов мира, сущность и географические аспекты глобальных проблем человечества. В описании крупных регионов и стран основными задачами являются формирование «образа территории», отражение ее своеобразия.</a:t>
            </a:r>
            <a:br>
              <a:rPr lang="ru-RU" sz="1300" dirty="0" smtClean="0"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Trebuchet MS" pitchFamily="34" charset="0"/>
              </a:rPr>
            </a:br>
            <a:r>
              <a:rPr lang="ru-RU" sz="1300" dirty="0" smtClean="0"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Trebuchet MS" pitchFamily="34" charset="0"/>
              </a:rPr>
              <a:t>Соответствует ФГОС СПО последнего поколения.</a:t>
            </a:r>
            <a:br>
              <a:rPr lang="ru-RU" sz="1300" dirty="0" smtClean="0"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Trebuchet MS" pitchFamily="34" charset="0"/>
              </a:rPr>
            </a:br>
            <a:r>
              <a:rPr lang="ru-RU" sz="1300" dirty="0" smtClean="0"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Trebuchet MS" pitchFamily="34" charset="0"/>
              </a:rPr>
              <a:t>Для студентов СПО, обучающихся по всем специальностям и профессиям среднего профессионального образования. </a:t>
            </a:r>
            <a:r>
              <a:rPr lang="ru-RU" sz="10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rebuchet MS" pitchFamily="34" charset="0"/>
              </a:rPr>
              <a:t/>
            </a:r>
            <a:br>
              <a:rPr lang="ru-RU" sz="10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rebuchet MS" pitchFamily="34" charset="0"/>
              </a:rPr>
            </a:br>
            <a:endParaRPr lang="ru-RU" sz="1000" dirty="0" smtClean="0">
              <a:solidFill>
                <a:schemeClr val="tx2">
                  <a:lumMod val="90000"/>
                  <a:lumOff val="10000"/>
                </a:schemeClr>
              </a:solidFill>
              <a:latin typeface="Trebuchet MS" pitchFamily="34" charset="0"/>
            </a:endParaRPr>
          </a:p>
        </p:txBody>
      </p:sp>
      <p:pic>
        <p:nvPicPr>
          <p:cNvPr id="32770" name="Picture 2" descr="География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452" y="1341438"/>
            <a:ext cx="2718858" cy="40782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19872" y="1367771"/>
            <a:ext cx="5194920" cy="4122458"/>
          </a:xfrm>
        </p:spPr>
        <p:txBody>
          <a:bodyPr>
            <a:noAutofit/>
          </a:bodyPr>
          <a:lstStyle/>
          <a:p>
            <a:r>
              <a:rPr lang="ru-RU" sz="14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rebuchet MS" pitchFamily="34" charset="0"/>
              </a:rPr>
              <a:t>Курилова, А.В. Хранение, передача и публикация цифровой информации: учебник / А.В. Курилова, В.О. Оганесян. – 5-е изд., </a:t>
            </a:r>
            <a:r>
              <a:rPr lang="ru-RU" sz="1400" dirty="0" err="1" smtClean="0">
                <a:solidFill>
                  <a:schemeClr val="tx2">
                    <a:lumMod val="90000"/>
                    <a:lumOff val="10000"/>
                  </a:schemeClr>
                </a:solidFill>
                <a:latin typeface="Trebuchet MS" pitchFamily="34" charset="0"/>
              </a:rPr>
              <a:t>перераб</a:t>
            </a:r>
            <a:r>
              <a:rPr lang="ru-RU" sz="14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rebuchet MS" pitchFamily="34" charset="0"/>
              </a:rPr>
              <a:t>. – М.: Академия, 2021. – 208 с.  8 экз.</a:t>
            </a:r>
            <a:r>
              <a:rPr lang="ru-RU" sz="12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rebuchet MS" pitchFamily="34" charset="0"/>
              </a:rPr>
              <a:t/>
            </a:r>
            <a:br>
              <a:rPr lang="ru-RU" sz="12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rebuchet MS" pitchFamily="34" charset="0"/>
              </a:rPr>
            </a:br>
            <a:r>
              <a:rPr lang="ru-RU" sz="12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rebuchet MS" pitchFamily="34" charset="0"/>
              </a:rPr>
              <a:t> </a:t>
            </a:r>
            <a:br>
              <a:rPr lang="ru-RU" sz="12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rebuchet MS" pitchFamily="34" charset="0"/>
              </a:rPr>
            </a:br>
            <a:r>
              <a:rPr lang="ru-RU" sz="1200" dirty="0" smtClean="0"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Trebuchet MS" pitchFamily="34" charset="0"/>
              </a:rPr>
              <a:t>Учебник создан в соответствии с Федеральным государственным образовательным стандартом среднего профессионального образования по профессии «Мастер по обработке цифровой информации», ПМ.02 «Хранение, передача и публикация цифровой информации».</a:t>
            </a:r>
            <a:br>
              <a:rPr lang="ru-RU" sz="1200" dirty="0" smtClean="0"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Trebuchet MS" pitchFamily="34" charset="0"/>
              </a:rPr>
            </a:br>
            <a:r>
              <a:rPr lang="ru-RU" sz="1200" dirty="0" smtClean="0"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Trebuchet MS" pitchFamily="34" charset="0"/>
              </a:rPr>
              <a:t>При изучении и освоении учебного пособия студенты приобретут знания и практические навыки по  формированию </a:t>
            </a:r>
            <a:r>
              <a:rPr lang="ru-RU" sz="1200" dirty="0" err="1" smtClean="0"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Trebuchet MS" pitchFamily="34" charset="0"/>
              </a:rPr>
              <a:t>медиатеки</a:t>
            </a:r>
            <a:r>
              <a:rPr lang="ru-RU" sz="1200" dirty="0" smtClean="0"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Trebuchet MS" pitchFamily="34" charset="0"/>
              </a:rPr>
              <a:t> для структурированного хранения цифровой информации, управлению размещением и тиражированию цифровой информации на различных носителях, публикации мультимедиа </a:t>
            </a:r>
            <a:r>
              <a:rPr lang="ru-RU" sz="1200" dirty="0" err="1" smtClean="0"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Trebuchet MS" pitchFamily="34" charset="0"/>
              </a:rPr>
              <a:t>контента</a:t>
            </a:r>
            <a:r>
              <a:rPr lang="ru-RU" sz="1200" dirty="0" smtClean="0"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Trebuchet MS" pitchFamily="34" charset="0"/>
              </a:rPr>
              <a:t> в сети Интернет. Рассмотрены методика выполнения различных проектов и организация обучения через проектную деятельность.</a:t>
            </a:r>
            <a:br>
              <a:rPr lang="ru-RU" sz="1200" dirty="0" smtClean="0"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Trebuchet MS" pitchFamily="34" charset="0"/>
              </a:rPr>
            </a:br>
            <a:r>
              <a:rPr lang="ru-RU" sz="1200" dirty="0" smtClean="0"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Trebuchet MS" pitchFamily="34" charset="0"/>
              </a:rPr>
              <a:t>Для студентов учреждений среднего профессионального образования.</a:t>
            </a:r>
            <a:r>
              <a:rPr lang="ru-RU" sz="12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rebuchet MS" pitchFamily="34" charset="0"/>
              </a:rPr>
              <a:t/>
            </a:r>
            <a:br>
              <a:rPr lang="ru-RU" sz="12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rebuchet MS" pitchFamily="34" charset="0"/>
              </a:rPr>
            </a:br>
            <a:endParaRPr lang="ru-RU" sz="1200" dirty="0" smtClean="0">
              <a:solidFill>
                <a:schemeClr val="tx2">
                  <a:lumMod val="90000"/>
                  <a:lumOff val="10000"/>
                </a:schemeClr>
              </a:solidFill>
              <a:latin typeface="Trebuchet MS" pitchFamily="34" charset="0"/>
            </a:endParaRPr>
          </a:p>
        </p:txBody>
      </p:sp>
      <p:pic>
        <p:nvPicPr>
          <p:cNvPr id="33795" name="Picture 3" descr="d:\Documents and Settings\Пушкарева Юлия\Рабочий стол\10411661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249078"/>
            <a:ext cx="2736303" cy="43598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19872" y="1700808"/>
            <a:ext cx="5194920" cy="3456384"/>
          </a:xfrm>
        </p:spPr>
        <p:txBody>
          <a:bodyPr>
            <a:normAutofit fontScale="90000"/>
          </a:bodyPr>
          <a:lstStyle/>
          <a:p>
            <a:r>
              <a:rPr lang="ru-RU" sz="14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rebuchet MS" pitchFamily="34" charset="0"/>
              </a:rPr>
              <a:t>Курилова, А.В. Ввод и обработка цифровой информации. Практикум: учебное пособие  / А.В. Курилова, В.О. Оганесян. – 6-е изд., </a:t>
            </a:r>
            <a:r>
              <a:rPr lang="ru-RU" sz="1400" dirty="0" err="1" smtClean="0">
                <a:solidFill>
                  <a:schemeClr val="tx2">
                    <a:lumMod val="90000"/>
                    <a:lumOff val="10000"/>
                  </a:schemeClr>
                </a:solidFill>
                <a:latin typeface="Trebuchet MS" pitchFamily="34" charset="0"/>
              </a:rPr>
              <a:t>перераб</a:t>
            </a:r>
            <a:r>
              <a:rPr lang="ru-RU" sz="14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rebuchet MS" pitchFamily="34" charset="0"/>
              </a:rPr>
              <a:t>. – М.: Академия, 2020. – 176 с.  8 экз.</a:t>
            </a:r>
            <a:br>
              <a:rPr lang="ru-RU" sz="14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rebuchet MS" pitchFamily="34" charset="0"/>
              </a:rPr>
            </a:br>
            <a:r>
              <a:rPr lang="ru-RU" sz="14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rebuchet MS" pitchFamily="34" charset="0"/>
              </a:rPr>
              <a:t> </a:t>
            </a:r>
            <a:r>
              <a:rPr lang="ru-RU" sz="10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rebuchet MS" pitchFamily="34" charset="0"/>
              </a:rPr>
              <a:t/>
            </a:r>
            <a:br>
              <a:rPr lang="ru-RU" sz="10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rebuchet MS" pitchFamily="34" charset="0"/>
              </a:rPr>
            </a:br>
            <a:r>
              <a:rPr lang="ru-RU" sz="1300" b="0" dirty="0" smtClean="0">
                <a:effectLst/>
              </a:rPr>
              <a:t> </a:t>
            </a:r>
            <a:r>
              <a:rPr lang="ru-RU" sz="1300" dirty="0" smtClean="0"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Trebuchet MS" pitchFamily="34" charset="0"/>
              </a:rPr>
              <a:t>Практикум подготовлен в соответствии с требованиями Федерального государственного образовательного стандарта среднего профессионального образования по профессии «Мастер по обработке цифровой информации»; ПМ «Ввод и обработка цифровой информации».</a:t>
            </a:r>
            <a:br>
              <a:rPr lang="ru-RU" sz="1300" dirty="0" smtClean="0"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Trebuchet MS" pitchFamily="34" charset="0"/>
              </a:rPr>
            </a:br>
            <a:r>
              <a:rPr lang="ru-RU" sz="1300" dirty="0" smtClean="0"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Trebuchet MS" pitchFamily="34" charset="0"/>
              </a:rPr>
              <a:t>Приведены практические работы по подготовке к использованию и настройке аппаратного обеспечения </a:t>
            </a:r>
            <a:r>
              <a:rPr lang="ru-RU" sz="1300" dirty="0" err="1" smtClean="0"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Trebuchet MS" pitchFamily="34" charset="0"/>
              </a:rPr>
              <a:t>мультимедийных</a:t>
            </a:r>
            <a:r>
              <a:rPr lang="ru-RU" sz="1300" dirty="0" smtClean="0"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Trebuchet MS" pitchFamily="34" charset="0"/>
              </a:rPr>
              <a:t> средств, правилам их эксплуатации, соблюдению техники безопасности и охране труда при работе на персональном компьютере, вводу и обработке цифровой информации, в том числе созданию </a:t>
            </a:r>
            <a:r>
              <a:rPr lang="ru-RU" sz="1300" dirty="0" err="1" smtClean="0"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Trebuchet MS" pitchFamily="34" charset="0"/>
              </a:rPr>
              <a:t>мультимедийных</a:t>
            </a:r>
            <a:r>
              <a:rPr lang="ru-RU" sz="1300" dirty="0" smtClean="0"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Trebuchet MS" pitchFamily="34" charset="0"/>
              </a:rPr>
              <a:t> презентаций. Даны примерная тематика проектов презентаций и задания для самостоятельной работы.</a:t>
            </a:r>
            <a:br>
              <a:rPr lang="ru-RU" sz="1300" dirty="0" smtClean="0"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Trebuchet MS" pitchFamily="34" charset="0"/>
              </a:rPr>
            </a:br>
            <a:r>
              <a:rPr lang="ru-RU" sz="1300" dirty="0" smtClean="0"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Trebuchet MS" pitchFamily="34" charset="0"/>
              </a:rPr>
              <a:t>Для студентов учреждений среднего профессионального образования.</a:t>
            </a:r>
          </a:p>
        </p:txBody>
      </p:sp>
      <p:pic>
        <p:nvPicPr>
          <p:cNvPr id="35842" name="Picture 2" descr="Ввод и обработка цифровой информации. Практикум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1369006"/>
            <a:ext cx="2736850" cy="41199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Аспект">
    <a:dk1>
      <a:sysClr val="windowText" lastClr="000000"/>
    </a:dk1>
    <a:lt1>
      <a:sysClr val="window" lastClr="FFFFFF"/>
    </a:lt1>
    <a:dk2>
      <a:srgbClr val="323232"/>
    </a:dk2>
    <a:lt2>
      <a:srgbClr val="E3DED1"/>
    </a:lt2>
    <a:accent1>
      <a:srgbClr val="F07F09"/>
    </a:accent1>
    <a:accent2>
      <a:srgbClr val="9F2936"/>
    </a:accent2>
    <a:accent3>
      <a:srgbClr val="1B587C"/>
    </a:accent3>
    <a:accent4>
      <a:srgbClr val="4E8542"/>
    </a:accent4>
    <a:accent5>
      <a:srgbClr val="604878"/>
    </a:accent5>
    <a:accent6>
      <a:srgbClr val="C19859"/>
    </a:accent6>
    <a:hlink>
      <a:srgbClr val="6B9F25"/>
    </a:hlink>
    <a:folHlink>
      <a:srgbClr val="B26B0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519</TotalTime>
  <Words>775</Words>
  <Application>Microsoft Office PowerPoint</Application>
  <PresentationFormat>Экран (4:3)</PresentationFormat>
  <Paragraphs>29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7" baseType="lpstr">
      <vt:lpstr>Trebuchet MS</vt:lpstr>
      <vt:lpstr>Verdana</vt:lpstr>
      <vt:lpstr>Wingdings 2</vt:lpstr>
      <vt:lpstr>Аспект</vt:lpstr>
      <vt:lpstr>Новые учебники – новые возможности</vt:lpstr>
      <vt:lpstr>Полякова, Т.Ю., Английский язык в транспортной логистике: учебное пособие / Т.Ю. Полякова, Л.В. Комарова. — М.: КноРус, 2022. — 241 с. 25 экз.   Основная цель пособия — подготовить студентов к использованию английского языка в их будущей профессиональной деятельности. Пособие поможет студентам овладеть лексикой, применяемой в сфере логистических операций, а также сформировать навыки и умения говорить, читать и писать по-английски. Соответствует ФГОС СПО последнего поколения. Для студентов среднего профессионального образования, специализирующихся в области логистики и международных транспортных операций, а также для всех интересующихся проблемами логистики. </vt:lpstr>
      <vt:lpstr>Новикова, А.А. Английский язык: электроэнергетика и электротехника: учебное пособие / А.А. Новикова. – М.: Инфра-М, 2022. – 246 с. – (Среднее профессиональное образование). 20 экз.    Цели учебного пособия - ознакомление обучающихся с лексикой по специальности (электроэнергетика и электротехника) на базе текстов средней степени сложности, развитие навыков перевода, реферирования и аннотирования, активизация и накопление терминологической лексики. Представленные тексты для чтения, упражнения и творческие задания способствуют формированию у учащихся коммуникативных, профессионально-ориентированных компетенций. Учебное пособие состоит из четырех частей. В первой части представлены задания в виде текстов, объединенных общей тематикой, серии упражнений, направленных на усвоение терминологической лексики и развитие навыков устного высказывания. Во второй части предлагаются дополнительные тексты для чтения с разным уровнем сложности; к текстам даются необходимые комментарии и словарик. Третья часть знакомит обучающихся с профессиональными рабочими инструментами и их назначением; данная часть снабжена глоссарием и проверочными заданиями. В четвертой части приведен объемистый словарь словосочетаний и выражений, употребляемых в электротехнике.</vt:lpstr>
      <vt:lpstr>Лаврик, Г.В. Planet of English. Social &amp; Financial Services Practice Book = Английский язык. Практикум для профессий и специальностей социально-экономического профиля СПО: учебное пособие / Г.В.Лаврик. – 9-е изд., стер. – М.: Академия, 2021. – 96 с. 20 экз.   Материал практикума соответствует учебнику английского языка Planet of English авторов: Безкоровайная Г. Т Соколова Н. И Койранская Е. А Лаврик Г. В. В его основе лежит идея развития навыков чтения, говорения и письма на профессиональные темы деловой и социально-экономической направленности. Пособие содержит грамматические и лексические упражнения, а также задания дискуссионного и творческого характера, связанные с моделированием и анализом конкретных ситуаций общения в различных сферах жизни. Все это нацелено на формирование как коммуникативной, так и профессиональной компетенции. Для студентов учреждений среднего профессионального образования.</vt:lpstr>
      <vt:lpstr>Малецкая, О.П. Английский язык. Учебное пособие для СПО (О. П. Малецкая) Полякова, Т.Ю., Английский язык в транспортной логистике: учебное пособие / Т.Ю. Полякова, Л.В. Комарова. — М.: КноРус, 2022. — 241 с. 20 экз.  Учебное пособие предназначено для студентов первого курса средних профессиональных учебных заведений (на базе 9 классов) по дисциплине «Иностранный (английский) язык»  и может быть использовано в качестве основной учебной методической литературы на занятиях по английскому языку по новым образовательным стандартам.Данное пособие направленно на развитие и совершенствование учебно-познавательной компетенции, а также формирование языковой основы для дальнейшего изучения иностранного языка и развития коммуникативных компетенций. Обо всём этом и не только в книге. </vt:lpstr>
      <vt:lpstr>Антонова, Е.С. Русский язык: учебник / Е.С. Антонова, Т.М. Воителева. – 9-е изд., стер. – М.: Академия, 2021. – 416 с. 20 экз.    Учебник разработан с учетом требований федеральных государственных образовательных стандартов среднего общего и среднего профессионального образования, а также профиля профессионального образования. Реализуется идея интегративного и дистантного подхода к изучению русского языка, что делает области его применения более разнообразными: это и аудиторная организация занятий, и экстернат, и заочная форма обучения. Помимо справочного материала по всем разделам науки о языке учебник содержит отрывки из различных литературных и научных источников как материал для первичного наблюдения и анализа, а также проверочные тесты для подготовки к итоговой аттестации. Для студентов профессиональных образовательных организаций, осваивающих профессии и специальности среднего профессионального образования.  </vt:lpstr>
      <vt:lpstr>Лукьянова, Н.С., География : учебник / Н.С. Лукьянова. — М.: КноРус, 2022. — 233 с. 15 экз.   Освещены темы, традиционные для общей социально-экономической географии мира, комплексная географическая характеристика регионов мира, сущность и географические аспекты глобальных проблем человечества. В описании крупных регионов и стран основными задачами являются формирование «образа территории», отражение ее своеобразия. Соответствует ФГОС СПО последнего поколения. Для студентов СПО, обучающихся по всем специальностям и профессиям среднего профессионального образования.  </vt:lpstr>
      <vt:lpstr>Курилова, А.В. Хранение, передача и публикация цифровой информации: учебник / А.В. Курилова, В.О. Оганесян. – 5-е изд., перераб. – М.: Академия, 2021. – 208 с.  8 экз.   Учебник создан в соответствии с Федеральным государственным образовательным стандартом среднего профессионального образования по профессии «Мастер по обработке цифровой информации», ПМ.02 «Хранение, передача и публикация цифровой информации». При изучении и освоении учебного пособия студенты приобретут знания и практические навыки по  формированию медиатеки для структурированного хранения цифровой информации, управлению размещением и тиражированию цифровой информации на различных носителях, публикации мультимедиа контента в сети Интернет. Рассмотрены методика выполнения различных проектов и организация обучения через проектную деятельность. Для студентов учреждений среднего профессионального образования. </vt:lpstr>
      <vt:lpstr>Курилова, А.В. Ввод и обработка цифровой информации. Практикум: учебное пособие  / А.В. Курилова, В.О. Оганесян. – 6-е изд., перераб. – М.: Академия, 2020. – 176 с.  8 экз.    Практикум подготовлен в соответствии с требованиями Федерального государственного образовательного стандарта среднего профессионального образования по профессии «Мастер по обработке цифровой информации»; ПМ «Ввод и обработка цифровой информации». Приведены практические работы по подготовке к использованию и настройке аппаратного обеспечения мультимедийных средств, правилам их эксплуатации, соблюдению техники безопасности и охране труда при работе на персональном компьютере, вводу и обработке цифровой информации, в том числе созданию мультимедийных презентаций. Даны примерная тематика проектов презентаций и задания для самостоятельной работы. Для студентов учреждений среднего профессионального образования.</vt:lpstr>
      <vt:lpstr>Аминов, И.И. Психология общения: учебник / И.И. Аминов. – М.: Кнорус, 2022. – 258 с. – (Среднее профессиональное образование). 15 экз.    В доступной форме освещаются психологические закономерности общения. Особое внимание уделяется проблеме повышения психологической культуры общения, его психотехническим приемам, позволяющим в рамках коммуникативной деятельности получать гарантированно положительный, личностно значимый результат. Цель издания — восполнение ряда пробелов, появившихся в результате интенсивно меняющихся социально-экономических и политических условий жизни, изменений в структуре и функциях многих профессий, смещения акцентов в сторону практико-ориентированного и интерактивного обучения будущих специалистов системы "человек — человек", их многосторонней психотехнической оснащенности. Соответствует ФГОС СПО последнего поколения. Для подготовки специалистов среднего звена, а также всех, кто заинтересован в изучении психологических особенностей коммуникативной деятельности.  </vt:lpstr>
      <vt:lpstr>Рыжиков, С.Н. Психология общения. Практикум + еПриложение : учебное пособие / С.Н. Рыжиков, Ю.М. Демидова. — М.: КноРус, 2022. — 318 с. —15 экз.    Отражен современный уровень знаний в области социальной психологии общения. Раскрыты особенности методологических основ социальной психологии, закономерности внутренней психической деятельности личности. Показана специфика изучения социализации и развития личности, раскрыты особенности психологии общения и психологии социальных сообществ. Соответствует ФГОС СПО последнего поколения. Для студентов среднего профессионального образования, обучающихся по всем специальностям и профессиям.  </vt:lpstr>
      <vt:lpstr>Пазухина, С.В. Классное руководство + еПриложение: учебник / Пазухина С.В., Куликова Т.И.  — М.: КноРус, 2021. — 187 с. 3 экз.    Предназначен для подготовки профессиональных кадров по педагогическим специальностям. Состоит из семи разделов. Каждый раздел содержит контрольные вопросы и задания. Соответствует ФГОС СПО последнего поколения. Для студентов среднего профессионального образования, обучающихся по специальности «Образование и педагогические науки».  </vt:lpstr>
      <vt:lpstr>Алексеев, А.П. Правила доржного движения 2022 с иллюстрациями / А.П. Алексеев. – М.: Эксмо, 2022 – 176 с. – (Автошкола). 5 экз.     Правила дорожного движения Российской Федерации с самыми последними изменениями на 2022 год. Большинство пунктов Правил снабжено наглядными и понятными иллюстрациями, что помогает существенно облегчить и ускорить процесс усвоения материала. Учтены изменения, вступившие в силу в 2021 г., а также те, которые вступают в силу в 2022 г. Приведена информация, предусмотренная новыми стандартами (ГОСТ Р 52289-2019, ГОСТ Р 51256-2018), касающимися дорожных знаков и разметки. Кроме того, пособие содержит информацию о видах и правилах применения дополнительных дорожных знаков, которые предусмотрены ГОСТом Р 58398-2019, а также удобную таблицу штрафов и прочих административных взысканий, предусмотренных за нарушение Правил дорожного движения.  </vt:lpstr>
      <vt:lpstr>Хрусталева, З.А., Источники питания радиоаппаратуры : учебник / З.А. Хрусталева, С.В. Парфенов. — Москва : КноРус, 2022. — 240 с. 1 экз.    Рассмотрены первичные, вторичные линейные и импульсные источники питания, а также источники бесперебойного питания. Приведены схемы источников питания реальных электронных устройств. Отражены актуальные достижения науки и техники. Соответствует ФГОС СПО последнего поколения. Для студентов средних профессиональных учебных заведений.  </vt:lpstr>
      <vt:lpstr>Устройство автомобилей: электрооборудование : учебник / А.Ю. Измайлов, А.С. Амиров, И.А. Пехальский [и др.] ; под ред. А.П. Пехальского. — М.: КноРус, 2022. — 293 с. 2 экз.    Изложены материалы по устройству, работе и эксплуатации приборов электрооборудования отечественных автомобилей, а также автомобилей иностранных моделей, выпускаемых на заводах России. Данный учебник вместе с практикумом составляют единый комплект. Соответствует ФГОС СПО последнего поколения. Для студентов среднего профессионального образования, обучающихся по специальности «Техническое обслуживание и ремонт автомобильного транспорта».  </vt:lpstr>
      <vt:lpstr>Устройство автомобилей: электрооборудование. Практикум: учебное пособие / И.А. Пехальский, А.Ю. Измайлов, А.С. Амиров [и др.]; под ред. А.П. Пехальского. — М.: КноРус, 2022. — 207 с. 2 экз.    Описана последовательность разборочно-сборочных работ по электрооборудованию автомобилей, изложены вопросы организации и порядок проведения лабораторных работ, предусмотренных программой предмета «Электрооборудование автомобилей». Даны рекомендации для проведения контрольно-регулировочных работ по отдельным механизмам и приборам электрооборудования автомобилей, указаны контрольные параметры приборов. Даны рекомендации по работе с инструментами и приборами. Данный практикум вместе с учебником составляют единый комплект. Соответствует ФГОС СПО последнего поколения. Для студентов среднего профессионального образования, обучающихся по специальности «Техническое обслуживание и ремонт автомобильного транспорта».</vt:lpstr>
      <vt:lpstr>Аполлонский, С.М., Электрические машины и аппараты: учебное пособие / С.М. Аполлонский. — М.: КноРус, 2022. — 387 с. 1 экз.    Рассмотрены базовые вопросы бесколлекторных и коллекторных электрических машин, а также электрических аппаратов, используемых в электроэнергетических системах. Соответствует ФГОС СПО последнего поколения. Для студентов среднего профессионального образования, обучающихся по специальности «Техническая эксплуатация и обслуживание электрического и электромеханического оборудования».  </vt:lpstr>
      <vt:lpstr>Хрусталева, З.А. Электротехнические измерения: учебник / З.А. Хрусталева. — М.: КноРус, 2022. — 199 с. 2 экз.    Изложены основы электротехнических измерений, принципы и методы измерения электрических и электронных величин, характеризующих параметры сигналов, цепей, полупроводниковых приборов. Рассмотрены основные метрологические характеристики средств измерений. Приведены структурные схемы измерительных приборов. Рассмотрены оценка и анализ погрешностей измерения и способы их уменьшения. Соответствует ФГОС СПО последнего поколения. Для студентов техникумов и колледжей, обучающихся по специальностям «Вычислительные машины, системы, сети и комплексы» и «Техническое обслуживание средств вычислительной техники и компьютерных сетей».  </vt:lpstr>
      <vt:lpstr>Логвиненко О.В. Физика: учебник. – М.: Кнорус, 2022. – 438 с. 20 экз.   Изложены материалы по таким разделам, как «Механика», «Молекулярная физика и термодинамика», «Электродинамика», «Колебания и волны», «Оптика», «Элементы квантовой физики», «Эволюция Вселенной». Теоретические сведения дополнены инструкциями по выполнению лабораторных работ. Каждый раздел состоит из нескольких глав. Для проверки усвоения учебного материала после каждой главы представлены контрольные вопросы и задания. Соответствует ФГОС СПО последнего поколения. Для студентов учреждений среднего профессионального образования, изучающих курс «Физика».  </vt:lpstr>
      <vt:lpstr>Марков, О.И., Оптимизация ресурсов организаций (подразделений), связанных с материальными и нематериальными потоками : учебник / О.И. Марков, В.А. Медведев. – Кнорус, 2022 г. – 164 с. 25 экз.   Даны ответы на широкий круг логистических вопросов в части оптимизации ресурсов организаций (подразделений), связанных с материальными и нематериальными потоками. Рассмотрены организационные методы и концептуальные решения эффективного логистического управления, в том числе связанного с инвестиционными проектами. Анализируется понятийный аппарат логистического менеджмента, изучаются основы современной инфраструктуры систем управления логистическими процессами в цепях поставок при переходе к глобальному внедрению в хозяйствующие структуры управляющих принципов цифровой экономики. Соответствует ФГОС СПО последнего поколения. Для студентов среднего профессионального образования, обучающихся по специальности «Операционная деятельность в логистике». </vt:lpstr>
      <vt:lpstr>Горев А.Э. Грузовые контейнерные перевозки: учебник / Горев А.Э., Попова О.В.  — М.: КноРус, 2022. — 343 с. 10 экз.   Изложены основные сведения о контейнерной транспортной системе. Приводятся нормативные требования по подготовке и укладке груза в контейнер, выполнению погрузочно-разгрузочных работ, основные сведения о контейнерах, требованиях к его безопасному использованию. Приводятся исчерпывающие сведения об эксплуатации контейнера, технологиях его перевозки и методах контроля и управления логистическими процессами контейнерных перевозок. Соответствует ФГОС ВО последнего поколения. Для студентов, обучающихся по направлению бакалавриата «Технология транспортных процессов», а также другим транспортным направлениям. Может быть полезен специалистам транспорта в их практической деятельности и на курсах повышения квалификации.  </vt:lpstr>
      <vt:lpstr>Слободчиков, В.Ю. Ремонт кузовов автомобилей: учебник / В.Ю. Слободчиков. – М.: Академия, 2020. – 256 с. 20 экз.  Учебник подготовлен в соответствии с требованиями Федерального государственного образовательного стандарта среднего профессионального образования по специальности из списка ТОП-50 «Техническое обслуживание и ремонт двигателей, систем и агрегатов автомобилей» и специальности «Техническое обслуживание и ремонт автомобильного транспорта». Учебное издание предназначено для изучения профессионального модуля «Техническое обслуживание и ремонт автотранспортных средств», междисциплинарного курса «Ремонт кузовов автомобилей». Рассмотрены новые подходы к освоению профессиональной деятельности, позволяющие сформировать знания по специальности, в частности: действующие законы и иные нормативные правовые акты, регулирующие производственно-хозяйственную деятельность; материально-технические, трудовые и финансовые ресурсы отрасли и организации, показатели их эффективного использования; методики расчета основных технико-экономических показателей деятельности организации; методика разработки бизнес-плана; механизмы ценообразования на продукцию (услуги), формы оплаты труда в современных условиях; основы маркетинговой деятельности, менеджмента и принципы делового общения; основы организации работы коллектива исполнителей; планирование, финансирование и кредитование организации; особенности менеджмента в области профессиональной деятельности; производственная и организационная структура организации. Для студентов учреждений среднего профессионального образования. 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Юлия Пушкарева</dc:creator>
  <cp:lastModifiedBy>Юлия Пушкарева</cp:lastModifiedBy>
  <cp:revision>47</cp:revision>
  <dcterms:created xsi:type="dcterms:W3CDTF">2022-09-12T04:35:21Z</dcterms:created>
  <dcterms:modified xsi:type="dcterms:W3CDTF">2022-12-08T09:32:24Z</dcterms:modified>
</cp:coreProperties>
</file>